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rts/chart1.xml" ContentType="application/vnd.openxmlformats-officedocument.drawingml.chart+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rts/chart2.xml" ContentType="application/vnd.openxmlformats-officedocument.drawingml.chart+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charts/chart3.xml" ContentType="application/vnd.openxmlformats-officedocument.drawingml.chart+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harts/chart4.xml" ContentType="application/vnd.openxmlformats-officedocument.drawingml.chart+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sldIdLst>
    <p:sldId id="256" r:id="rId2"/>
    <p:sldId id="257" r:id="rId3"/>
    <p:sldId id="278" r:id="rId4"/>
    <p:sldId id="267" r:id="rId5"/>
    <p:sldId id="268" r:id="rId6"/>
    <p:sldId id="270" r:id="rId7"/>
    <p:sldId id="273" r:id="rId8"/>
    <p:sldId id="274" r:id="rId9"/>
    <p:sldId id="260" r:id="rId10"/>
    <p:sldId id="261" r:id="rId11"/>
    <p:sldId id="262" r:id="rId12"/>
    <p:sldId id="264" r:id="rId13"/>
    <p:sldId id="280" r:id="rId14"/>
    <p:sldId id="281" r:id="rId15"/>
    <p:sldId id="282" r:id="rId16"/>
    <p:sldId id="265" r:id="rId17"/>
    <p:sldId id="283" r:id="rId18"/>
    <p:sldId id="279" r:id="rId19"/>
    <p:sldId id="285" r:id="rId20"/>
    <p:sldId id="286" r:id="rId21"/>
    <p:sldId id="287" r:id="rId22"/>
    <p:sldId id="288" r:id="rId23"/>
    <p:sldId id="289" r:id="rId24"/>
    <p:sldId id="284" r:id="rId25"/>
    <p:sldId id="276" r:id="rId26"/>
    <p:sldId id="29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3" d="100"/>
          <a:sy n="73" d="100"/>
        </p:scale>
        <p:origin x="42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9419335338937"/>
          <c:y val="4.8169968185073082E-2"/>
          <c:w val="0.78629992841803864"/>
          <c:h val="0.86274797842347573"/>
        </c:manualLayout>
      </c:layout>
      <c:barChart>
        <c:barDir val="col"/>
        <c:grouping val="clustered"/>
        <c:varyColors val="0"/>
        <c:ser>
          <c:idx val="0"/>
          <c:order val="0"/>
          <c:tx>
            <c:strRef>
              <c:f>Sheet1!$B$1</c:f>
              <c:strCache>
                <c:ptCount val="1"/>
                <c:pt idx="0">
                  <c:v>Male</c:v>
                </c:pt>
              </c:strCache>
            </c:strRef>
          </c:tx>
          <c:invertIfNegative val="0"/>
          <c:cat>
            <c:strRef>
              <c:f>Sheet1!$A$2:$A$3</c:f>
              <c:strCache>
                <c:ptCount val="2"/>
                <c:pt idx="0">
                  <c:v>Sunglasses</c:v>
                </c:pt>
                <c:pt idx="1">
                  <c:v>Car</c:v>
                </c:pt>
              </c:strCache>
            </c:strRef>
          </c:cat>
          <c:val>
            <c:numRef>
              <c:f>Sheet1!$B$2:$B$3</c:f>
              <c:numCache>
                <c:formatCode>General</c:formatCode>
                <c:ptCount val="2"/>
                <c:pt idx="0">
                  <c:v>13.3</c:v>
                </c:pt>
                <c:pt idx="1">
                  <c:v>21.09</c:v>
                </c:pt>
              </c:numCache>
            </c:numRef>
          </c:val>
          <c:extLst>
            <c:ext xmlns:c16="http://schemas.microsoft.com/office/drawing/2014/chart" uri="{C3380CC4-5D6E-409C-BE32-E72D297353CC}">
              <c16:uniqueId val="{00000000-BB23-4E69-9D9A-9B945F864276}"/>
            </c:ext>
          </c:extLst>
        </c:ser>
        <c:ser>
          <c:idx val="1"/>
          <c:order val="1"/>
          <c:tx>
            <c:strRef>
              <c:f>Sheet1!$C$1</c:f>
              <c:strCache>
                <c:ptCount val="1"/>
                <c:pt idx="0">
                  <c:v>Female</c:v>
                </c:pt>
              </c:strCache>
            </c:strRef>
          </c:tx>
          <c:invertIfNegative val="0"/>
          <c:cat>
            <c:strRef>
              <c:f>Sheet1!$A$2:$A$3</c:f>
              <c:strCache>
                <c:ptCount val="2"/>
                <c:pt idx="0">
                  <c:v>Sunglasses</c:v>
                </c:pt>
                <c:pt idx="1">
                  <c:v>Car</c:v>
                </c:pt>
              </c:strCache>
            </c:strRef>
          </c:cat>
          <c:val>
            <c:numRef>
              <c:f>Sheet1!$C$2:$C$3</c:f>
              <c:numCache>
                <c:formatCode>General</c:formatCode>
                <c:ptCount val="2"/>
                <c:pt idx="0">
                  <c:v>25.37</c:v>
                </c:pt>
                <c:pt idx="1">
                  <c:v>15.09</c:v>
                </c:pt>
              </c:numCache>
            </c:numRef>
          </c:val>
          <c:extLst>
            <c:ext xmlns:c16="http://schemas.microsoft.com/office/drawing/2014/chart" uri="{C3380CC4-5D6E-409C-BE32-E72D297353CC}">
              <c16:uniqueId val="{00000001-BB23-4E69-9D9A-9B945F864276}"/>
            </c:ext>
          </c:extLst>
        </c:ser>
        <c:dLbls>
          <c:showLegendKey val="0"/>
          <c:showVal val="0"/>
          <c:showCatName val="0"/>
          <c:showSerName val="0"/>
          <c:showPercent val="0"/>
          <c:showBubbleSize val="0"/>
        </c:dLbls>
        <c:gapWidth val="150"/>
        <c:axId val="94228480"/>
        <c:axId val="94510080"/>
      </c:barChart>
      <c:catAx>
        <c:axId val="94228480"/>
        <c:scaling>
          <c:orientation val="minMax"/>
        </c:scaling>
        <c:delete val="0"/>
        <c:axPos val="b"/>
        <c:numFmt formatCode="General" sourceLinked="0"/>
        <c:majorTickMark val="out"/>
        <c:minorTickMark val="none"/>
        <c:tickLblPos val="nextTo"/>
        <c:crossAx val="94510080"/>
        <c:crosses val="autoZero"/>
        <c:auto val="1"/>
        <c:lblAlgn val="ctr"/>
        <c:lblOffset val="100"/>
        <c:noMultiLvlLbl val="0"/>
      </c:catAx>
      <c:valAx>
        <c:axId val="94510080"/>
        <c:scaling>
          <c:orientation val="minMax"/>
        </c:scaling>
        <c:delete val="0"/>
        <c:axPos val="l"/>
        <c:majorGridlines/>
        <c:numFmt formatCode="General" sourceLinked="1"/>
        <c:majorTickMark val="out"/>
        <c:minorTickMark val="none"/>
        <c:tickLblPos val="nextTo"/>
        <c:crossAx val="94228480"/>
        <c:crosses val="autoZero"/>
        <c:crossBetween val="between"/>
      </c:valAx>
    </c:plotArea>
    <c:legend>
      <c:legendPos val="r"/>
      <c:layout>
        <c:manualLayout>
          <c:xMode val="edge"/>
          <c:yMode val="edge"/>
          <c:x val="0.66367145922425075"/>
          <c:y val="6.3655816311696312E-2"/>
          <c:w val="0.28719559699186453"/>
          <c:h val="0.2343335459911596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Male</c:v>
                </c:pt>
              </c:strCache>
            </c:strRef>
          </c:tx>
          <c:invertIfNegative val="0"/>
          <c:cat>
            <c:strRef>
              <c:f>Sheet1!$A$2:$A$3</c:f>
              <c:strCache>
                <c:ptCount val="2"/>
                <c:pt idx="0">
                  <c:v>Sunglasses</c:v>
                </c:pt>
                <c:pt idx="1">
                  <c:v>Car</c:v>
                </c:pt>
              </c:strCache>
            </c:strRef>
          </c:cat>
          <c:val>
            <c:numRef>
              <c:f>Sheet1!$B$2:$B$3</c:f>
              <c:numCache>
                <c:formatCode>General</c:formatCode>
                <c:ptCount val="2"/>
                <c:pt idx="0">
                  <c:v>14.17</c:v>
                </c:pt>
                <c:pt idx="1">
                  <c:v>30.58</c:v>
                </c:pt>
              </c:numCache>
            </c:numRef>
          </c:val>
          <c:extLst>
            <c:ext xmlns:c16="http://schemas.microsoft.com/office/drawing/2014/chart" uri="{C3380CC4-5D6E-409C-BE32-E72D297353CC}">
              <c16:uniqueId val="{00000000-E2DD-48B9-B854-F2F5BE8F4455}"/>
            </c:ext>
          </c:extLst>
        </c:ser>
        <c:ser>
          <c:idx val="1"/>
          <c:order val="1"/>
          <c:tx>
            <c:strRef>
              <c:f>Sheet1!$C$1</c:f>
              <c:strCache>
                <c:ptCount val="1"/>
                <c:pt idx="0">
                  <c:v>Female</c:v>
                </c:pt>
              </c:strCache>
            </c:strRef>
          </c:tx>
          <c:invertIfNegative val="0"/>
          <c:cat>
            <c:strRef>
              <c:f>Sheet1!$A$2:$A$3</c:f>
              <c:strCache>
                <c:ptCount val="2"/>
                <c:pt idx="0">
                  <c:v>Sunglasses</c:v>
                </c:pt>
                <c:pt idx="1">
                  <c:v>Car</c:v>
                </c:pt>
              </c:strCache>
            </c:strRef>
          </c:cat>
          <c:val>
            <c:numRef>
              <c:f>Sheet1!$C$2:$C$3</c:f>
              <c:numCache>
                <c:formatCode>General</c:formatCode>
                <c:ptCount val="2"/>
                <c:pt idx="0">
                  <c:v>31.81</c:v>
                </c:pt>
                <c:pt idx="1">
                  <c:v>23.98</c:v>
                </c:pt>
              </c:numCache>
            </c:numRef>
          </c:val>
          <c:extLst>
            <c:ext xmlns:c16="http://schemas.microsoft.com/office/drawing/2014/chart" uri="{C3380CC4-5D6E-409C-BE32-E72D297353CC}">
              <c16:uniqueId val="{00000001-E2DD-48B9-B854-F2F5BE8F4455}"/>
            </c:ext>
          </c:extLst>
        </c:ser>
        <c:dLbls>
          <c:showLegendKey val="0"/>
          <c:showVal val="0"/>
          <c:showCatName val="0"/>
          <c:showSerName val="0"/>
          <c:showPercent val="0"/>
          <c:showBubbleSize val="0"/>
        </c:dLbls>
        <c:gapWidth val="150"/>
        <c:axId val="94230400"/>
        <c:axId val="104393344"/>
      </c:barChart>
      <c:catAx>
        <c:axId val="94230400"/>
        <c:scaling>
          <c:orientation val="minMax"/>
        </c:scaling>
        <c:delete val="0"/>
        <c:axPos val="b"/>
        <c:numFmt formatCode="General" sourceLinked="0"/>
        <c:majorTickMark val="out"/>
        <c:minorTickMark val="none"/>
        <c:tickLblPos val="nextTo"/>
        <c:crossAx val="104393344"/>
        <c:crosses val="autoZero"/>
        <c:auto val="1"/>
        <c:lblAlgn val="ctr"/>
        <c:lblOffset val="100"/>
        <c:noMultiLvlLbl val="0"/>
      </c:catAx>
      <c:valAx>
        <c:axId val="104393344"/>
        <c:scaling>
          <c:orientation val="minMax"/>
        </c:scaling>
        <c:delete val="0"/>
        <c:axPos val="l"/>
        <c:majorGridlines/>
        <c:numFmt formatCode="General" sourceLinked="1"/>
        <c:majorTickMark val="out"/>
        <c:minorTickMark val="none"/>
        <c:tickLblPos val="nextTo"/>
        <c:crossAx val="94230400"/>
        <c:crosses val="autoZero"/>
        <c:crossBetween val="between"/>
      </c:valAx>
    </c:plotArea>
    <c:legend>
      <c:legendPos val="r"/>
      <c:layout>
        <c:manualLayout>
          <c:xMode val="edge"/>
          <c:yMode val="edge"/>
          <c:x val="0.64249802644876453"/>
          <c:y val="7.3789826988448479E-2"/>
          <c:w val="0.21758428854060599"/>
          <c:h val="0.172505479292579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Male</c:v>
                </c:pt>
              </c:strCache>
            </c:strRef>
          </c:tx>
          <c:invertIfNegative val="0"/>
          <c:cat>
            <c:strRef>
              <c:f>Sheet1!$A$2:$A$3</c:f>
              <c:strCache>
                <c:ptCount val="2"/>
                <c:pt idx="0">
                  <c:v>Sunglasses</c:v>
                </c:pt>
                <c:pt idx="1">
                  <c:v>Car</c:v>
                </c:pt>
              </c:strCache>
            </c:strRef>
          </c:cat>
          <c:val>
            <c:numRef>
              <c:f>Sheet1!$B$2:$B$3</c:f>
              <c:numCache>
                <c:formatCode>General</c:formatCode>
                <c:ptCount val="2"/>
                <c:pt idx="0">
                  <c:v>23.22</c:v>
                </c:pt>
                <c:pt idx="1">
                  <c:v>46.63</c:v>
                </c:pt>
              </c:numCache>
            </c:numRef>
          </c:val>
          <c:extLst>
            <c:ext xmlns:c16="http://schemas.microsoft.com/office/drawing/2014/chart" uri="{C3380CC4-5D6E-409C-BE32-E72D297353CC}">
              <c16:uniqueId val="{00000000-ECAA-41DE-9CB6-CFF58338D089}"/>
            </c:ext>
          </c:extLst>
        </c:ser>
        <c:ser>
          <c:idx val="1"/>
          <c:order val="1"/>
          <c:tx>
            <c:strRef>
              <c:f>Sheet1!$C$1</c:f>
              <c:strCache>
                <c:ptCount val="1"/>
                <c:pt idx="0">
                  <c:v>Female</c:v>
                </c:pt>
              </c:strCache>
            </c:strRef>
          </c:tx>
          <c:invertIfNegative val="0"/>
          <c:cat>
            <c:strRef>
              <c:f>Sheet1!$A$2:$A$3</c:f>
              <c:strCache>
                <c:ptCount val="2"/>
                <c:pt idx="0">
                  <c:v>Sunglasses</c:v>
                </c:pt>
                <c:pt idx="1">
                  <c:v>Car</c:v>
                </c:pt>
              </c:strCache>
            </c:strRef>
          </c:cat>
          <c:val>
            <c:numRef>
              <c:f>Sheet1!$C$2:$C$3</c:f>
              <c:numCache>
                <c:formatCode>General</c:formatCode>
                <c:ptCount val="2"/>
                <c:pt idx="0">
                  <c:v>37.93</c:v>
                </c:pt>
                <c:pt idx="1">
                  <c:v>45.4</c:v>
                </c:pt>
              </c:numCache>
            </c:numRef>
          </c:val>
          <c:extLst>
            <c:ext xmlns:c16="http://schemas.microsoft.com/office/drawing/2014/chart" uri="{C3380CC4-5D6E-409C-BE32-E72D297353CC}">
              <c16:uniqueId val="{00000001-ECAA-41DE-9CB6-CFF58338D089}"/>
            </c:ext>
          </c:extLst>
        </c:ser>
        <c:dLbls>
          <c:showLegendKey val="0"/>
          <c:showVal val="0"/>
          <c:showCatName val="0"/>
          <c:showSerName val="0"/>
          <c:showPercent val="0"/>
          <c:showBubbleSize val="0"/>
        </c:dLbls>
        <c:gapWidth val="150"/>
        <c:axId val="116879744"/>
        <c:axId val="116881280"/>
      </c:barChart>
      <c:catAx>
        <c:axId val="116879744"/>
        <c:scaling>
          <c:orientation val="minMax"/>
        </c:scaling>
        <c:delete val="0"/>
        <c:axPos val="b"/>
        <c:numFmt formatCode="General" sourceLinked="0"/>
        <c:majorTickMark val="out"/>
        <c:minorTickMark val="none"/>
        <c:tickLblPos val="nextTo"/>
        <c:crossAx val="116881280"/>
        <c:crosses val="autoZero"/>
        <c:auto val="1"/>
        <c:lblAlgn val="ctr"/>
        <c:lblOffset val="100"/>
        <c:noMultiLvlLbl val="0"/>
      </c:catAx>
      <c:valAx>
        <c:axId val="116881280"/>
        <c:scaling>
          <c:orientation val="minMax"/>
        </c:scaling>
        <c:delete val="0"/>
        <c:axPos val="l"/>
        <c:majorGridlines/>
        <c:numFmt formatCode="General" sourceLinked="1"/>
        <c:majorTickMark val="out"/>
        <c:minorTickMark val="none"/>
        <c:tickLblPos val="nextTo"/>
        <c:crossAx val="116879744"/>
        <c:crosses val="autoZero"/>
        <c:crossBetween val="between"/>
      </c:valAx>
    </c:plotArea>
    <c:legend>
      <c:legendPos val="r"/>
      <c:layout>
        <c:manualLayout>
          <c:xMode val="edge"/>
          <c:yMode val="edge"/>
          <c:x val="0.70141648960546599"/>
          <c:y val="5.6819399883351066E-2"/>
          <c:w val="0.21392742573844936"/>
          <c:h val="0.15974734370633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Male</c:v>
                </c:pt>
              </c:strCache>
            </c:strRef>
          </c:tx>
          <c:invertIfNegative val="0"/>
          <c:cat>
            <c:strRef>
              <c:f>Sheet1!$A$2:$A$3</c:f>
              <c:strCache>
                <c:ptCount val="2"/>
                <c:pt idx="0">
                  <c:v>Sunglasses</c:v>
                </c:pt>
                <c:pt idx="1">
                  <c:v>Cars</c:v>
                </c:pt>
              </c:strCache>
            </c:strRef>
          </c:cat>
          <c:val>
            <c:numRef>
              <c:f>Sheet1!$B$2:$B$3</c:f>
              <c:numCache>
                <c:formatCode>General</c:formatCode>
                <c:ptCount val="2"/>
                <c:pt idx="0">
                  <c:v>14.83</c:v>
                </c:pt>
                <c:pt idx="1">
                  <c:v>45.63</c:v>
                </c:pt>
              </c:numCache>
            </c:numRef>
          </c:val>
          <c:extLst>
            <c:ext xmlns:c16="http://schemas.microsoft.com/office/drawing/2014/chart" uri="{C3380CC4-5D6E-409C-BE32-E72D297353CC}">
              <c16:uniqueId val="{00000000-B70F-406A-8D93-AC9344B409B2}"/>
            </c:ext>
          </c:extLst>
        </c:ser>
        <c:ser>
          <c:idx val="1"/>
          <c:order val="1"/>
          <c:tx>
            <c:strRef>
              <c:f>Sheet1!$C$1</c:f>
              <c:strCache>
                <c:ptCount val="1"/>
                <c:pt idx="0">
                  <c:v>Female</c:v>
                </c:pt>
              </c:strCache>
            </c:strRef>
          </c:tx>
          <c:invertIfNegative val="0"/>
          <c:cat>
            <c:strRef>
              <c:f>Sheet1!$A$2:$A$3</c:f>
              <c:strCache>
                <c:ptCount val="2"/>
                <c:pt idx="0">
                  <c:v>Sunglasses</c:v>
                </c:pt>
                <c:pt idx="1">
                  <c:v>Cars</c:v>
                </c:pt>
              </c:strCache>
            </c:strRef>
          </c:cat>
          <c:val>
            <c:numRef>
              <c:f>Sheet1!$C$2:$C$3</c:f>
              <c:numCache>
                <c:formatCode>General</c:formatCode>
                <c:ptCount val="2"/>
                <c:pt idx="0">
                  <c:v>44.79</c:v>
                </c:pt>
                <c:pt idx="1">
                  <c:v>47.35</c:v>
                </c:pt>
              </c:numCache>
            </c:numRef>
          </c:val>
          <c:extLst>
            <c:ext xmlns:c16="http://schemas.microsoft.com/office/drawing/2014/chart" uri="{C3380CC4-5D6E-409C-BE32-E72D297353CC}">
              <c16:uniqueId val="{00000001-B70F-406A-8D93-AC9344B409B2}"/>
            </c:ext>
          </c:extLst>
        </c:ser>
        <c:dLbls>
          <c:showLegendKey val="0"/>
          <c:showVal val="0"/>
          <c:showCatName val="0"/>
          <c:showSerName val="0"/>
          <c:showPercent val="0"/>
          <c:showBubbleSize val="0"/>
        </c:dLbls>
        <c:gapWidth val="150"/>
        <c:axId val="119111680"/>
        <c:axId val="119113216"/>
      </c:barChart>
      <c:catAx>
        <c:axId val="119111680"/>
        <c:scaling>
          <c:orientation val="minMax"/>
        </c:scaling>
        <c:delete val="0"/>
        <c:axPos val="b"/>
        <c:numFmt formatCode="General" sourceLinked="0"/>
        <c:majorTickMark val="out"/>
        <c:minorTickMark val="none"/>
        <c:tickLblPos val="nextTo"/>
        <c:crossAx val="119113216"/>
        <c:crosses val="autoZero"/>
        <c:auto val="1"/>
        <c:lblAlgn val="ctr"/>
        <c:lblOffset val="100"/>
        <c:noMultiLvlLbl val="0"/>
      </c:catAx>
      <c:valAx>
        <c:axId val="119113216"/>
        <c:scaling>
          <c:orientation val="minMax"/>
        </c:scaling>
        <c:delete val="0"/>
        <c:axPos val="l"/>
        <c:majorGridlines/>
        <c:numFmt formatCode="General" sourceLinked="1"/>
        <c:majorTickMark val="out"/>
        <c:minorTickMark val="none"/>
        <c:tickLblPos val="nextTo"/>
        <c:crossAx val="119111680"/>
        <c:crosses val="autoZero"/>
        <c:crossBetween val="between"/>
      </c:valAx>
    </c:plotArea>
    <c:legend>
      <c:legendPos val="r"/>
      <c:layout>
        <c:manualLayout>
          <c:xMode val="edge"/>
          <c:yMode val="edge"/>
          <c:x val="0.71391951677719256"/>
          <c:y val="4.9811197979354682E-2"/>
          <c:w val="0.20866698011346665"/>
          <c:h val="0.1730932668298846"/>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51D18-B8EC-4B6E-8855-98B51682C1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469394-C383-4C34-AB62-AA386D90376E}">
      <dgm:prSet phldrT="[Text]"/>
      <dgm:spPr/>
      <dgm:t>
        <a:bodyPr/>
        <a:lstStyle/>
        <a:p>
          <a:r>
            <a:rPr lang="en-US"/>
            <a:t>The purpose of our study is to see if differences in color will have an effect on purchase likelihood, attractiveness ratings of a product, as well as other evaluating factors.</a:t>
          </a:r>
        </a:p>
      </dgm:t>
    </dgm:pt>
    <dgm:pt modelId="{B8A20C87-797C-4087-978A-21E7375AF800}" type="parTrans" cxnId="{0704D442-6F84-44C7-AE68-478DB559CB8C}">
      <dgm:prSet/>
      <dgm:spPr/>
      <dgm:t>
        <a:bodyPr/>
        <a:lstStyle/>
        <a:p>
          <a:endParaRPr lang="en-US"/>
        </a:p>
      </dgm:t>
    </dgm:pt>
    <dgm:pt modelId="{4D791E95-BB8C-4A9E-951D-81A2881AF628}" type="sibTrans" cxnId="{0704D442-6F84-44C7-AE68-478DB559CB8C}">
      <dgm:prSet/>
      <dgm:spPr/>
      <dgm:t>
        <a:bodyPr/>
        <a:lstStyle/>
        <a:p>
          <a:endParaRPr lang="en-US"/>
        </a:p>
      </dgm:t>
    </dgm:pt>
    <dgm:pt modelId="{05283DDA-441A-4B95-A168-914B363C2B2E}" type="pres">
      <dgm:prSet presAssocID="{04551D18-B8EC-4B6E-8855-98B51682C190}" presName="diagram" presStyleCnt="0">
        <dgm:presLayoutVars>
          <dgm:dir/>
          <dgm:resizeHandles val="exact"/>
        </dgm:presLayoutVars>
      </dgm:prSet>
      <dgm:spPr/>
      <dgm:t>
        <a:bodyPr/>
        <a:lstStyle/>
        <a:p>
          <a:endParaRPr lang="en-US"/>
        </a:p>
      </dgm:t>
    </dgm:pt>
    <dgm:pt modelId="{8D2C221D-78D5-4EAF-B444-151FFC1BB385}" type="pres">
      <dgm:prSet presAssocID="{A9469394-C383-4C34-AB62-AA386D90376E}" presName="node" presStyleLbl="node1" presStyleIdx="0" presStyleCnt="1" custScaleX="95000" custScaleY="45833" custLinFactNeighborX="-222" custLinFactNeighborY="7053">
        <dgm:presLayoutVars>
          <dgm:bulletEnabled val="1"/>
        </dgm:presLayoutVars>
      </dgm:prSet>
      <dgm:spPr/>
      <dgm:t>
        <a:bodyPr/>
        <a:lstStyle/>
        <a:p>
          <a:endParaRPr lang="en-US"/>
        </a:p>
      </dgm:t>
    </dgm:pt>
  </dgm:ptLst>
  <dgm:cxnLst>
    <dgm:cxn modelId="{DC0ACE93-D8B8-446F-BAAA-790E28F046D6}" type="presOf" srcId="{04551D18-B8EC-4B6E-8855-98B51682C190}" destId="{05283DDA-441A-4B95-A168-914B363C2B2E}" srcOrd="0" destOrd="0" presId="urn:microsoft.com/office/officeart/2005/8/layout/default"/>
    <dgm:cxn modelId="{6539F14D-A94B-4C73-A41F-217DF97B15C6}" type="presOf" srcId="{A9469394-C383-4C34-AB62-AA386D90376E}" destId="{8D2C221D-78D5-4EAF-B444-151FFC1BB385}" srcOrd="0" destOrd="0" presId="urn:microsoft.com/office/officeart/2005/8/layout/default"/>
    <dgm:cxn modelId="{0704D442-6F84-44C7-AE68-478DB559CB8C}" srcId="{04551D18-B8EC-4B6E-8855-98B51682C190}" destId="{A9469394-C383-4C34-AB62-AA386D90376E}" srcOrd="0" destOrd="0" parTransId="{B8A20C87-797C-4087-978A-21E7375AF800}" sibTransId="{4D791E95-BB8C-4A9E-951D-81A2881AF628}"/>
    <dgm:cxn modelId="{96E62C33-2537-48E9-99F1-9A3F042A3992}" type="presParOf" srcId="{05283DDA-441A-4B95-A168-914B363C2B2E}" destId="{8D2C221D-78D5-4EAF-B444-151FFC1BB38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5060E3-9283-499D-A28C-5D8FC65014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F92392-44F5-49B7-B19B-4B1C67015220}">
      <dgm:prSet phldrT="[Text]" custT="1"/>
      <dgm:spPr/>
      <dgm:t>
        <a:bodyPr/>
        <a:lstStyle/>
        <a:p>
          <a:r>
            <a:rPr lang="en-US" sz="1800" dirty="0"/>
            <a:t>There is an innate preference for colors by gender (</a:t>
          </a:r>
          <a:r>
            <a:rPr lang="en-US" sz="1800" dirty="0" err="1"/>
            <a:t>Radeloff</a:t>
          </a:r>
          <a:r>
            <a:rPr lang="en-US" sz="1800" dirty="0"/>
            <a:t>, 1990)</a:t>
          </a:r>
        </a:p>
      </dgm:t>
    </dgm:pt>
    <dgm:pt modelId="{061D1D58-01CE-46B9-9436-B9F99998AFAD}" type="parTrans" cxnId="{1026C730-C35F-4FBE-A3CA-6478F0571ABD}">
      <dgm:prSet/>
      <dgm:spPr/>
      <dgm:t>
        <a:bodyPr/>
        <a:lstStyle/>
        <a:p>
          <a:endParaRPr lang="en-US"/>
        </a:p>
      </dgm:t>
    </dgm:pt>
    <dgm:pt modelId="{9C679728-41E8-4355-8416-D6908ADECEAD}" type="sibTrans" cxnId="{1026C730-C35F-4FBE-A3CA-6478F0571ABD}">
      <dgm:prSet/>
      <dgm:spPr/>
      <dgm:t>
        <a:bodyPr/>
        <a:lstStyle/>
        <a:p>
          <a:endParaRPr lang="en-US"/>
        </a:p>
      </dgm:t>
    </dgm:pt>
    <dgm:pt modelId="{B2E2B61F-0A7A-4C13-B6E7-24CC567F83F4}">
      <dgm:prSet/>
      <dgm:spPr/>
      <dgm:t>
        <a:bodyPr/>
        <a:lstStyle/>
        <a:p>
          <a:r>
            <a:rPr lang="en-US" dirty="0"/>
            <a:t>When tested men chose red and blue more frequently. Women showed a preference for yellow, purple, black, and less frequent colors more often than men (Silver, McCulley, Chambliss 1988)</a:t>
          </a:r>
        </a:p>
      </dgm:t>
    </dgm:pt>
    <dgm:pt modelId="{0E940BC3-99C0-4A4E-869E-A221DF3E58A3}" type="parTrans" cxnId="{97E0E397-ABA2-4B88-9252-9FE885A1F663}">
      <dgm:prSet/>
      <dgm:spPr/>
      <dgm:t>
        <a:bodyPr/>
        <a:lstStyle/>
        <a:p>
          <a:endParaRPr lang="en-US"/>
        </a:p>
      </dgm:t>
    </dgm:pt>
    <dgm:pt modelId="{4908D3AD-5F98-42AF-B0B6-7101009D715C}" type="sibTrans" cxnId="{97E0E397-ABA2-4B88-9252-9FE885A1F663}">
      <dgm:prSet/>
      <dgm:spPr/>
      <dgm:t>
        <a:bodyPr/>
        <a:lstStyle/>
        <a:p>
          <a:endParaRPr lang="en-US"/>
        </a:p>
      </dgm:t>
    </dgm:pt>
    <dgm:pt modelId="{DB21DFDF-B51B-411C-94B3-BC86F6EC9F7B}" type="pres">
      <dgm:prSet presAssocID="{0E5060E3-9283-499D-A28C-5D8FC65014BC}" presName="diagram" presStyleCnt="0">
        <dgm:presLayoutVars>
          <dgm:dir/>
          <dgm:resizeHandles val="exact"/>
        </dgm:presLayoutVars>
      </dgm:prSet>
      <dgm:spPr/>
      <dgm:t>
        <a:bodyPr/>
        <a:lstStyle/>
        <a:p>
          <a:endParaRPr lang="en-US"/>
        </a:p>
      </dgm:t>
    </dgm:pt>
    <dgm:pt modelId="{2762E5C0-A405-4361-94B7-8BD1DCC18B26}" type="pres">
      <dgm:prSet presAssocID="{52F92392-44F5-49B7-B19B-4B1C67015220}" presName="node" presStyleLbl="node1" presStyleIdx="0" presStyleCnt="2" custLinFactNeighborX="4006" custLinFactNeighborY="-40">
        <dgm:presLayoutVars>
          <dgm:bulletEnabled val="1"/>
        </dgm:presLayoutVars>
      </dgm:prSet>
      <dgm:spPr/>
      <dgm:t>
        <a:bodyPr/>
        <a:lstStyle/>
        <a:p>
          <a:endParaRPr lang="en-US"/>
        </a:p>
      </dgm:t>
    </dgm:pt>
    <dgm:pt modelId="{C5A7CD97-AAC6-4140-ABCC-24AFA072BDE0}" type="pres">
      <dgm:prSet presAssocID="{9C679728-41E8-4355-8416-D6908ADECEAD}" presName="sibTrans" presStyleCnt="0"/>
      <dgm:spPr/>
    </dgm:pt>
    <dgm:pt modelId="{F374A9DB-48D2-42F3-857E-FD84C695C0DA}" type="pres">
      <dgm:prSet presAssocID="{B2E2B61F-0A7A-4C13-B6E7-24CC567F83F4}" presName="node" presStyleLbl="node1" presStyleIdx="1" presStyleCnt="2" custLinFactNeighborX="4841">
        <dgm:presLayoutVars>
          <dgm:bulletEnabled val="1"/>
        </dgm:presLayoutVars>
      </dgm:prSet>
      <dgm:spPr/>
      <dgm:t>
        <a:bodyPr/>
        <a:lstStyle/>
        <a:p>
          <a:endParaRPr lang="en-US"/>
        </a:p>
      </dgm:t>
    </dgm:pt>
  </dgm:ptLst>
  <dgm:cxnLst>
    <dgm:cxn modelId="{D7162784-2913-4648-B0DA-15DF9E79B2AF}" type="presOf" srcId="{0E5060E3-9283-499D-A28C-5D8FC65014BC}" destId="{DB21DFDF-B51B-411C-94B3-BC86F6EC9F7B}" srcOrd="0" destOrd="0" presId="urn:microsoft.com/office/officeart/2005/8/layout/default"/>
    <dgm:cxn modelId="{41B0F172-499C-4D3D-895C-D9940F4CA132}" type="presOf" srcId="{52F92392-44F5-49B7-B19B-4B1C67015220}" destId="{2762E5C0-A405-4361-94B7-8BD1DCC18B26}" srcOrd="0" destOrd="0" presId="urn:microsoft.com/office/officeart/2005/8/layout/default"/>
    <dgm:cxn modelId="{1026C730-C35F-4FBE-A3CA-6478F0571ABD}" srcId="{0E5060E3-9283-499D-A28C-5D8FC65014BC}" destId="{52F92392-44F5-49B7-B19B-4B1C67015220}" srcOrd="0" destOrd="0" parTransId="{061D1D58-01CE-46B9-9436-B9F99998AFAD}" sibTransId="{9C679728-41E8-4355-8416-D6908ADECEAD}"/>
    <dgm:cxn modelId="{58F5DA05-0CBD-4CA1-B8AC-B1048056300F}" type="presOf" srcId="{B2E2B61F-0A7A-4C13-B6E7-24CC567F83F4}" destId="{F374A9DB-48D2-42F3-857E-FD84C695C0DA}" srcOrd="0" destOrd="0" presId="urn:microsoft.com/office/officeart/2005/8/layout/default"/>
    <dgm:cxn modelId="{97E0E397-ABA2-4B88-9252-9FE885A1F663}" srcId="{0E5060E3-9283-499D-A28C-5D8FC65014BC}" destId="{B2E2B61F-0A7A-4C13-B6E7-24CC567F83F4}" srcOrd="1" destOrd="0" parTransId="{0E940BC3-99C0-4A4E-869E-A221DF3E58A3}" sibTransId="{4908D3AD-5F98-42AF-B0B6-7101009D715C}"/>
    <dgm:cxn modelId="{2EF81669-5FFF-46BE-8244-DE514A44B089}" type="presParOf" srcId="{DB21DFDF-B51B-411C-94B3-BC86F6EC9F7B}" destId="{2762E5C0-A405-4361-94B7-8BD1DCC18B26}" srcOrd="0" destOrd="0" presId="urn:microsoft.com/office/officeart/2005/8/layout/default"/>
    <dgm:cxn modelId="{67D80AF5-0949-4B8D-A666-2A74D26F56FE}" type="presParOf" srcId="{DB21DFDF-B51B-411C-94B3-BC86F6EC9F7B}" destId="{C5A7CD97-AAC6-4140-ABCC-24AFA072BDE0}" srcOrd="1" destOrd="0" presId="urn:microsoft.com/office/officeart/2005/8/layout/default"/>
    <dgm:cxn modelId="{30853B90-0757-428F-BEE6-C7077D9268DC}" type="presParOf" srcId="{DB21DFDF-B51B-411C-94B3-BC86F6EC9F7B}" destId="{F374A9DB-48D2-42F3-857E-FD84C695C0DA}"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089DEC-7A42-40BF-B9A7-B3B77C7AE4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FBA597D-4692-4A74-90D0-35DB0C517642}">
      <dgm:prSet phldrT="[Text]"/>
      <dgm:spPr/>
      <dgm:t>
        <a:bodyPr/>
        <a:lstStyle/>
        <a:p>
          <a:r>
            <a:rPr lang="en-US" dirty="0"/>
            <a:t>Males tend to prefer stronger chromas as compared to females (Plater, 1967).</a:t>
          </a:r>
        </a:p>
      </dgm:t>
    </dgm:pt>
    <dgm:pt modelId="{57142475-4990-40CF-A70D-76D186930823}" type="parTrans" cxnId="{B77A1009-AE7B-48FF-A75A-F3A4CD7F7856}">
      <dgm:prSet/>
      <dgm:spPr/>
      <dgm:t>
        <a:bodyPr/>
        <a:lstStyle/>
        <a:p>
          <a:endParaRPr lang="en-US"/>
        </a:p>
      </dgm:t>
    </dgm:pt>
    <dgm:pt modelId="{A957963D-C34B-4089-B621-E18FD96660E4}" type="sibTrans" cxnId="{B77A1009-AE7B-48FF-A75A-F3A4CD7F7856}">
      <dgm:prSet/>
      <dgm:spPr/>
      <dgm:t>
        <a:bodyPr/>
        <a:lstStyle/>
        <a:p>
          <a:endParaRPr lang="en-US"/>
        </a:p>
      </dgm:t>
    </dgm:pt>
    <dgm:pt modelId="{F21A8D7E-4D32-4B6C-85CE-9FD5A5259D05}">
      <dgm:prSet/>
      <dgm:spPr/>
      <dgm:t>
        <a:bodyPr/>
        <a:lstStyle/>
        <a:p>
          <a:r>
            <a:rPr lang="en-US" dirty="0"/>
            <a:t>Visually, and technically, speaking blue is a more pure color than pink, meaning that its chroma is stronger.</a:t>
          </a:r>
        </a:p>
      </dgm:t>
    </dgm:pt>
    <dgm:pt modelId="{5D56C0D0-0C68-4BFA-8B39-FA5BFCBABF08}" type="sibTrans" cxnId="{315D81BB-35F0-41B7-99A4-F1C709AA281B}">
      <dgm:prSet/>
      <dgm:spPr/>
      <dgm:t>
        <a:bodyPr/>
        <a:lstStyle/>
        <a:p>
          <a:endParaRPr lang="en-US"/>
        </a:p>
      </dgm:t>
    </dgm:pt>
    <dgm:pt modelId="{0FD08CA6-CD12-4E3F-B9B8-D1165B9F5140}" type="parTrans" cxnId="{315D81BB-35F0-41B7-99A4-F1C709AA281B}">
      <dgm:prSet/>
      <dgm:spPr/>
      <dgm:t>
        <a:bodyPr/>
        <a:lstStyle/>
        <a:p>
          <a:endParaRPr lang="en-US"/>
        </a:p>
      </dgm:t>
    </dgm:pt>
    <dgm:pt modelId="{8AF13916-DE72-48F2-8A62-8ACD8439F1AA}">
      <dgm:prSet/>
      <dgm:spPr/>
      <dgm:t>
        <a:bodyPr/>
        <a:lstStyle/>
        <a:p>
          <a:r>
            <a:rPr lang="en-US" dirty="0"/>
            <a:t>Females tend to prefer off colors (Silver, McCulley, and Chambliss 1988), as such will have a higher aesthetic response to pink (</a:t>
          </a:r>
          <a:r>
            <a:rPr lang="en-US" dirty="0" err="1"/>
            <a:t>Creusen</a:t>
          </a:r>
          <a:r>
            <a:rPr lang="en-US" dirty="0"/>
            <a:t> &amp; </a:t>
          </a:r>
          <a:r>
            <a:rPr lang="en-US" dirty="0" err="1"/>
            <a:t>Schoorman</a:t>
          </a:r>
          <a:r>
            <a:rPr lang="en-US" dirty="0"/>
            <a:t>, 2004)</a:t>
          </a:r>
        </a:p>
      </dgm:t>
    </dgm:pt>
    <dgm:pt modelId="{F8B22603-9598-4872-9338-250F4DE952A0}" type="parTrans" cxnId="{18020063-6B20-4552-8678-5AA1A740B9B7}">
      <dgm:prSet/>
      <dgm:spPr/>
      <dgm:t>
        <a:bodyPr/>
        <a:lstStyle/>
        <a:p>
          <a:endParaRPr lang="en-US"/>
        </a:p>
      </dgm:t>
    </dgm:pt>
    <dgm:pt modelId="{1B3039C9-7000-4D06-A337-6A681B55497A}" type="sibTrans" cxnId="{18020063-6B20-4552-8678-5AA1A740B9B7}">
      <dgm:prSet/>
      <dgm:spPr/>
      <dgm:t>
        <a:bodyPr/>
        <a:lstStyle/>
        <a:p>
          <a:endParaRPr lang="en-US"/>
        </a:p>
      </dgm:t>
    </dgm:pt>
    <dgm:pt modelId="{F9A84A19-0518-4873-AB9C-8DC3FEE17616}" type="pres">
      <dgm:prSet presAssocID="{81089DEC-7A42-40BF-B9A7-B3B77C7AE472}" presName="diagram" presStyleCnt="0">
        <dgm:presLayoutVars>
          <dgm:dir/>
          <dgm:resizeHandles val="exact"/>
        </dgm:presLayoutVars>
      </dgm:prSet>
      <dgm:spPr/>
      <dgm:t>
        <a:bodyPr/>
        <a:lstStyle/>
        <a:p>
          <a:endParaRPr lang="en-US"/>
        </a:p>
      </dgm:t>
    </dgm:pt>
    <dgm:pt modelId="{D3D0CCB0-C532-4409-AD98-CF28B78EC222}" type="pres">
      <dgm:prSet presAssocID="{8FBA597D-4692-4A74-90D0-35DB0C517642}" presName="node" presStyleLbl="node1" presStyleIdx="0" presStyleCnt="2">
        <dgm:presLayoutVars>
          <dgm:bulletEnabled val="1"/>
        </dgm:presLayoutVars>
      </dgm:prSet>
      <dgm:spPr/>
      <dgm:t>
        <a:bodyPr/>
        <a:lstStyle/>
        <a:p>
          <a:endParaRPr lang="en-US"/>
        </a:p>
      </dgm:t>
    </dgm:pt>
    <dgm:pt modelId="{00D92196-5C75-467D-8021-073204839C12}" type="pres">
      <dgm:prSet presAssocID="{A957963D-C34B-4089-B621-E18FD96660E4}" presName="sibTrans" presStyleCnt="0"/>
      <dgm:spPr/>
    </dgm:pt>
    <dgm:pt modelId="{3C95707A-6A5F-4727-9CD5-37A25747F288}" type="pres">
      <dgm:prSet presAssocID="{8AF13916-DE72-48F2-8A62-8ACD8439F1AA}" presName="node" presStyleLbl="node1" presStyleIdx="1" presStyleCnt="2">
        <dgm:presLayoutVars>
          <dgm:bulletEnabled val="1"/>
        </dgm:presLayoutVars>
      </dgm:prSet>
      <dgm:spPr/>
      <dgm:t>
        <a:bodyPr/>
        <a:lstStyle/>
        <a:p>
          <a:endParaRPr lang="en-US"/>
        </a:p>
      </dgm:t>
    </dgm:pt>
  </dgm:ptLst>
  <dgm:cxnLst>
    <dgm:cxn modelId="{315D81BB-35F0-41B7-99A4-F1C709AA281B}" srcId="{8FBA597D-4692-4A74-90D0-35DB0C517642}" destId="{F21A8D7E-4D32-4B6C-85CE-9FD5A5259D05}" srcOrd="0" destOrd="0" parTransId="{0FD08CA6-CD12-4E3F-B9B8-D1165B9F5140}" sibTransId="{5D56C0D0-0C68-4BFA-8B39-FA5BFCBABF08}"/>
    <dgm:cxn modelId="{18020063-6B20-4552-8678-5AA1A740B9B7}" srcId="{81089DEC-7A42-40BF-B9A7-B3B77C7AE472}" destId="{8AF13916-DE72-48F2-8A62-8ACD8439F1AA}" srcOrd="1" destOrd="0" parTransId="{F8B22603-9598-4872-9338-250F4DE952A0}" sibTransId="{1B3039C9-7000-4D06-A337-6A681B55497A}"/>
    <dgm:cxn modelId="{B6E581A1-B69D-4DDA-A08D-A9F23C0F67D5}" type="presOf" srcId="{8FBA597D-4692-4A74-90D0-35DB0C517642}" destId="{D3D0CCB0-C532-4409-AD98-CF28B78EC222}" srcOrd="0" destOrd="0" presId="urn:microsoft.com/office/officeart/2005/8/layout/default"/>
    <dgm:cxn modelId="{D9D8BF72-9463-4728-97FF-C0727EB2BC17}" type="presOf" srcId="{F21A8D7E-4D32-4B6C-85CE-9FD5A5259D05}" destId="{D3D0CCB0-C532-4409-AD98-CF28B78EC222}" srcOrd="0" destOrd="1" presId="urn:microsoft.com/office/officeart/2005/8/layout/default"/>
    <dgm:cxn modelId="{B77A1009-AE7B-48FF-A75A-F3A4CD7F7856}" srcId="{81089DEC-7A42-40BF-B9A7-B3B77C7AE472}" destId="{8FBA597D-4692-4A74-90D0-35DB0C517642}" srcOrd="0" destOrd="0" parTransId="{57142475-4990-40CF-A70D-76D186930823}" sibTransId="{A957963D-C34B-4089-B621-E18FD96660E4}"/>
    <dgm:cxn modelId="{9EDACC31-5C9A-407C-A3CD-D792BB70E725}" type="presOf" srcId="{8AF13916-DE72-48F2-8A62-8ACD8439F1AA}" destId="{3C95707A-6A5F-4727-9CD5-37A25747F288}" srcOrd="0" destOrd="0" presId="urn:microsoft.com/office/officeart/2005/8/layout/default"/>
    <dgm:cxn modelId="{89DD35CA-6623-491C-8274-C496DBABF849}" type="presOf" srcId="{81089DEC-7A42-40BF-B9A7-B3B77C7AE472}" destId="{F9A84A19-0518-4873-AB9C-8DC3FEE17616}" srcOrd="0" destOrd="0" presId="urn:microsoft.com/office/officeart/2005/8/layout/default"/>
    <dgm:cxn modelId="{4D4FC53B-55D1-42B7-826D-E92EA2113733}" type="presParOf" srcId="{F9A84A19-0518-4873-AB9C-8DC3FEE17616}" destId="{D3D0CCB0-C532-4409-AD98-CF28B78EC222}" srcOrd="0" destOrd="0" presId="urn:microsoft.com/office/officeart/2005/8/layout/default"/>
    <dgm:cxn modelId="{1E2EA366-A45A-4BB8-AFD2-CC4669EEEF9D}" type="presParOf" srcId="{F9A84A19-0518-4873-AB9C-8DC3FEE17616}" destId="{00D92196-5C75-467D-8021-073204839C12}" srcOrd="1" destOrd="0" presId="urn:microsoft.com/office/officeart/2005/8/layout/default"/>
    <dgm:cxn modelId="{40357CB4-B3CE-4291-B592-3DB45C95CFF4}" type="presParOf" srcId="{F9A84A19-0518-4873-AB9C-8DC3FEE17616}" destId="{3C95707A-6A5F-4727-9CD5-37A25747F28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991031-FD3B-475C-8778-D7E92327BC5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0EB0D46-CA55-4C4A-841B-12E52A51F2DE}">
      <dgm:prSet phldrT="[Text]" custT="1"/>
      <dgm:spPr/>
      <dgm:t>
        <a:bodyPr/>
        <a:lstStyle/>
        <a:p>
          <a:r>
            <a:rPr lang="en-US" sz="2800" b="1" dirty="0"/>
            <a:t>Males will find the pink products less attractive than females will</a:t>
          </a:r>
          <a:endParaRPr lang="en-US" sz="2800" dirty="0"/>
        </a:p>
      </dgm:t>
    </dgm:pt>
    <dgm:pt modelId="{54DFAF14-60E9-4644-8F02-A47A4D918C42}" type="parTrans" cxnId="{92F13779-B0C5-498C-B0BD-FEDFD1DB4D5C}">
      <dgm:prSet/>
      <dgm:spPr/>
      <dgm:t>
        <a:bodyPr/>
        <a:lstStyle/>
        <a:p>
          <a:endParaRPr lang="en-US"/>
        </a:p>
      </dgm:t>
    </dgm:pt>
    <dgm:pt modelId="{EBC49A78-8301-4DC2-93F7-E856EABEEC37}" type="sibTrans" cxnId="{92F13779-B0C5-498C-B0BD-FEDFD1DB4D5C}">
      <dgm:prSet/>
      <dgm:spPr/>
      <dgm:t>
        <a:bodyPr/>
        <a:lstStyle/>
        <a:p>
          <a:endParaRPr lang="en-US"/>
        </a:p>
      </dgm:t>
    </dgm:pt>
    <dgm:pt modelId="{1797A2B9-E9E4-4FCD-968C-F5251766865E}" type="pres">
      <dgm:prSet presAssocID="{3E991031-FD3B-475C-8778-D7E92327BC59}" presName="diagram" presStyleCnt="0">
        <dgm:presLayoutVars>
          <dgm:dir/>
          <dgm:resizeHandles val="exact"/>
        </dgm:presLayoutVars>
      </dgm:prSet>
      <dgm:spPr/>
      <dgm:t>
        <a:bodyPr/>
        <a:lstStyle/>
        <a:p>
          <a:endParaRPr lang="en-US"/>
        </a:p>
      </dgm:t>
    </dgm:pt>
    <dgm:pt modelId="{221CFA48-3AFA-4DA3-9336-E80A6A15F19C}" type="pres">
      <dgm:prSet presAssocID="{A0EB0D46-CA55-4C4A-841B-12E52A51F2DE}" presName="node" presStyleLbl="node1" presStyleIdx="0" presStyleCnt="1" custScaleX="86446" custScaleY="77227">
        <dgm:presLayoutVars>
          <dgm:bulletEnabled val="1"/>
        </dgm:presLayoutVars>
      </dgm:prSet>
      <dgm:spPr/>
      <dgm:t>
        <a:bodyPr/>
        <a:lstStyle/>
        <a:p>
          <a:endParaRPr lang="en-US"/>
        </a:p>
      </dgm:t>
    </dgm:pt>
  </dgm:ptLst>
  <dgm:cxnLst>
    <dgm:cxn modelId="{92F13779-B0C5-498C-B0BD-FEDFD1DB4D5C}" srcId="{3E991031-FD3B-475C-8778-D7E92327BC59}" destId="{A0EB0D46-CA55-4C4A-841B-12E52A51F2DE}" srcOrd="0" destOrd="0" parTransId="{54DFAF14-60E9-4644-8F02-A47A4D918C42}" sibTransId="{EBC49A78-8301-4DC2-93F7-E856EABEEC37}"/>
    <dgm:cxn modelId="{AF7D4CBA-7CB6-497A-9DFB-89715189BAE1}" type="presOf" srcId="{A0EB0D46-CA55-4C4A-841B-12E52A51F2DE}" destId="{221CFA48-3AFA-4DA3-9336-E80A6A15F19C}" srcOrd="0" destOrd="0" presId="urn:microsoft.com/office/officeart/2005/8/layout/default"/>
    <dgm:cxn modelId="{AE358C29-758F-46CF-877A-060F30F7F7A1}" type="presOf" srcId="{3E991031-FD3B-475C-8778-D7E92327BC59}" destId="{1797A2B9-E9E4-4FCD-968C-F5251766865E}" srcOrd="0" destOrd="0" presId="urn:microsoft.com/office/officeart/2005/8/layout/default"/>
    <dgm:cxn modelId="{8BB58F20-2A89-4AA0-8B6F-981E6AA5D69F}" type="presParOf" srcId="{1797A2B9-E9E4-4FCD-968C-F5251766865E}" destId="{221CFA48-3AFA-4DA3-9336-E80A6A15F19C}"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0124E6-C923-4B3C-9E93-8DB0EA861B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B7A67DD-C997-4955-B65D-836A1F7BF269}">
      <dgm:prSet phldrT="[Text]" custT="1"/>
      <dgm:spPr/>
      <dgm:t>
        <a:bodyPr/>
        <a:lstStyle/>
        <a:p>
          <a:r>
            <a:rPr lang="en-US" sz="1800" dirty="0"/>
            <a:t>Blue is often associated with wealth, trust and security (Madden, Hewett, Ross 2000) </a:t>
          </a:r>
        </a:p>
      </dgm:t>
    </dgm:pt>
    <dgm:pt modelId="{92B00FAF-8FFB-4781-896E-0D1C83B7253B}" type="parTrans" cxnId="{441D6672-8BD6-4BAB-9688-C3397CF76710}">
      <dgm:prSet/>
      <dgm:spPr/>
      <dgm:t>
        <a:bodyPr/>
        <a:lstStyle/>
        <a:p>
          <a:endParaRPr lang="en-US"/>
        </a:p>
      </dgm:t>
    </dgm:pt>
    <dgm:pt modelId="{7DABC606-1CEB-4C0F-B7A2-E55BB8A9FB25}" type="sibTrans" cxnId="{441D6672-8BD6-4BAB-9688-C3397CF76710}">
      <dgm:prSet/>
      <dgm:spPr/>
      <dgm:t>
        <a:bodyPr/>
        <a:lstStyle/>
        <a:p>
          <a:endParaRPr lang="en-US"/>
        </a:p>
      </dgm:t>
    </dgm:pt>
    <dgm:pt modelId="{5E47DC2F-471E-41F3-9C27-96B617F80049}">
      <dgm:prSet/>
      <dgm:spPr/>
      <dgm:t>
        <a:bodyPr/>
        <a:lstStyle/>
        <a:p>
          <a:r>
            <a:rPr lang="en-US" dirty="0"/>
            <a:t>Durability scores are associated with preference or attractiveness of a product. Blue is often associated with wealth, trust and security, while pink is not.</a:t>
          </a:r>
          <a:br>
            <a:rPr lang="en-US" dirty="0"/>
          </a:br>
          <a:endParaRPr lang="en-US" dirty="0"/>
        </a:p>
      </dgm:t>
    </dgm:pt>
    <dgm:pt modelId="{F6F00F9A-AD25-4B2F-BC3E-DC3312741CC5}" type="parTrans" cxnId="{51B4DD61-BFBA-49ED-B464-9FB8BEC7AB7E}">
      <dgm:prSet/>
      <dgm:spPr/>
      <dgm:t>
        <a:bodyPr/>
        <a:lstStyle/>
        <a:p>
          <a:endParaRPr lang="en-US"/>
        </a:p>
      </dgm:t>
    </dgm:pt>
    <dgm:pt modelId="{607A1158-D33E-48AA-ACFC-3142EA33EB4D}" type="sibTrans" cxnId="{51B4DD61-BFBA-49ED-B464-9FB8BEC7AB7E}">
      <dgm:prSet/>
      <dgm:spPr/>
      <dgm:t>
        <a:bodyPr/>
        <a:lstStyle/>
        <a:p>
          <a:endParaRPr lang="en-US"/>
        </a:p>
      </dgm:t>
    </dgm:pt>
    <dgm:pt modelId="{F050C650-ED3F-4EF4-A856-EEB6782B4061}" type="pres">
      <dgm:prSet presAssocID="{AA0124E6-C923-4B3C-9E93-8DB0EA861BAF}" presName="diagram" presStyleCnt="0">
        <dgm:presLayoutVars>
          <dgm:dir/>
          <dgm:resizeHandles val="exact"/>
        </dgm:presLayoutVars>
      </dgm:prSet>
      <dgm:spPr/>
      <dgm:t>
        <a:bodyPr/>
        <a:lstStyle/>
        <a:p>
          <a:endParaRPr lang="en-US"/>
        </a:p>
      </dgm:t>
    </dgm:pt>
    <dgm:pt modelId="{D3F137DB-7316-4548-B5A8-669922E2751B}" type="pres">
      <dgm:prSet presAssocID="{AB7A67DD-C997-4955-B65D-836A1F7BF269}" presName="node" presStyleLbl="node1" presStyleIdx="0" presStyleCnt="2">
        <dgm:presLayoutVars>
          <dgm:bulletEnabled val="1"/>
        </dgm:presLayoutVars>
      </dgm:prSet>
      <dgm:spPr/>
      <dgm:t>
        <a:bodyPr/>
        <a:lstStyle/>
        <a:p>
          <a:endParaRPr lang="en-US"/>
        </a:p>
      </dgm:t>
    </dgm:pt>
    <dgm:pt modelId="{F9341195-DFB5-478C-A90D-6DFF15215329}" type="pres">
      <dgm:prSet presAssocID="{7DABC606-1CEB-4C0F-B7A2-E55BB8A9FB25}" presName="sibTrans" presStyleCnt="0"/>
      <dgm:spPr/>
    </dgm:pt>
    <dgm:pt modelId="{53BA1567-A190-4B8A-BBE5-9B0CE8C06535}" type="pres">
      <dgm:prSet presAssocID="{5E47DC2F-471E-41F3-9C27-96B617F80049}" presName="node" presStyleLbl="node1" presStyleIdx="1" presStyleCnt="2">
        <dgm:presLayoutVars>
          <dgm:bulletEnabled val="1"/>
        </dgm:presLayoutVars>
      </dgm:prSet>
      <dgm:spPr/>
      <dgm:t>
        <a:bodyPr/>
        <a:lstStyle/>
        <a:p>
          <a:endParaRPr lang="en-US"/>
        </a:p>
      </dgm:t>
    </dgm:pt>
  </dgm:ptLst>
  <dgm:cxnLst>
    <dgm:cxn modelId="{51B4DD61-BFBA-49ED-B464-9FB8BEC7AB7E}" srcId="{AA0124E6-C923-4B3C-9E93-8DB0EA861BAF}" destId="{5E47DC2F-471E-41F3-9C27-96B617F80049}" srcOrd="1" destOrd="0" parTransId="{F6F00F9A-AD25-4B2F-BC3E-DC3312741CC5}" sibTransId="{607A1158-D33E-48AA-ACFC-3142EA33EB4D}"/>
    <dgm:cxn modelId="{3978FAFB-BCD5-4D1C-9FC5-1AE602672FA6}" type="presOf" srcId="{AB7A67DD-C997-4955-B65D-836A1F7BF269}" destId="{D3F137DB-7316-4548-B5A8-669922E2751B}" srcOrd="0" destOrd="0" presId="urn:microsoft.com/office/officeart/2005/8/layout/default"/>
    <dgm:cxn modelId="{FBD2D838-B3CC-425F-823A-80D1D81DC50A}" type="presOf" srcId="{AA0124E6-C923-4B3C-9E93-8DB0EA861BAF}" destId="{F050C650-ED3F-4EF4-A856-EEB6782B4061}" srcOrd="0" destOrd="0" presId="urn:microsoft.com/office/officeart/2005/8/layout/default"/>
    <dgm:cxn modelId="{1B9157F1-4343-4529-BDFC-2F983A5B4BC8}" type="presOf" srcId="{5E47DC2F-471E-41F3-9C27-96B617F80049}" destId="{53BA1567-A190-4B8A-BBE5-9B0CE8C06535}" srcOrd="0" destOrd="0" presId="urn:microsoft.com/office/officeart/2005/8/layout/default"/>
    <dgm:cxn modelId="{441D6672-8BD6-4BAB-9688-C3397CF76710}" srcId="{AA0124E6-C923-4B3C-9E93-8DB0EA861BAF}" destId="{AB7A67DD-C997-4955-B65D-836A1F7BF269}" srcOrd="0" destOrd="0" parTransId="{92B00FAF-8FFB-4781-896E-0D1C83B7253B}" sibTransId="{7DABC606-1CEB-4C0F-B7A2-E55BB8A9FB25}"/>
    <dgm:cxn modelId="{29F0EC7B-885B-4244-BEB6-D250C98BA0DE}" type="presParOf" srcId="{F050C650-ED3F-4EF4-A856-EEB6782B4061}" destId="{D3F137DB-7316-4548-B5A8-669922E2751B}" srcOrd="0" destOrd="0" presId="urn:microsoft.com/office/officeart/2005/8/layout/default"/>
    <dgm:cxn modelId="{38B55F26-3DC8-4E03-9FCE-1EF6D33623AA}" type="presParOf" srcId="{F050C650-ED3F-4EF4-A856-EEB6782B4061}" destId="{F9341195-DFB5-478C-A90D-6DFF15215329}" srcOrd="1" destOrd="0" presId="urn:microsoft.com/office/officeart/2005/8/layout/default"/>
    <dgm:cxn modelId="{824A3925-C318-46ED-A2AB-2FFD13789FB2}" type="presParOf" srcId="{F050C650-ED3F-4EF4-A856-EEB6782B4061}" destId="{53BA1567-A190-4B8A-BBE5-9B0CE8C0653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60489F-7992-4B58-A627-CAF514F03C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F84FD34-3087-4C34-A908-CA4507236D6A}">
      <dgm:prSet phldrT="[Text]" custT="1"/>
      <dgm:spPr/>
      <dgm:t>
        <a:bodyPr/>
        <a:lstStyle/>
        <a:p>
          <a:r>
            <a:rPr lang="en-US" sz="2800" b="1" dirty="0"/>
            <a:t>Males will find the pink products  less durable as compared to females</a:t>
          </a:r>
          <a:endParaRPr lang="en-US" sz="2800" dirty="0"/>
        </a:p>
      </dgm:t>
    </dgm:pt>
    <dgm:pt modelId="{CE790E2A-6054-4E67-A8A4-C4ADBD1D23F5}" type="parTrans" cxnId="{5EDF7FA0-8691-40D3-B75D-B2F971FC2DB4}">
      <dgm:prSet/>
      <dgm:spPr/>
      <dgm:t>
        <a:bodyPr/>
        <a:lstStyle/>
        <a:p>
          <a:endParaRPr lang="en-US"/>
        </a:p>
      </dgm:t>
    </dgm:pt>
    <dgm:pt modelId="{5444B191-CBED-41F2-8462-4410D38CA6D0}" type="sibTrans" cxnId="{5EDF7FA0-8691-40D3-B75D-B2F971FC2DB4}">
      <dgm:prSet/>
      <dgm:spPr/>
      <dgm:t>
        <a:bodyPr/>
        <a:lstStyle/>
        <a:p>
          <a:endParaRPr lang="en-US"/>
        </a:p>
      </dgm:t>
    </dgm:pt>
    <dgm:pt modelId="{5BB04C67-8F56-4594-AEBA-694C2BBF0114}" type="pres">
      <dgm:prSet presAssocID="{1060489F-7992-4B58-A627-CAF514F03CD6}" presName="diagram" presStyleCnt="0">
        <dgm:presLayoutVars>
          <dgm:dir/>
          <dgm:resizeHandles val="exact"/>
        </dgm:presLayoutVars>
      </dgm:prSet>
      <dgm:spPr/>
      <dgm:t>
        <a:bodyPr/>
        <a:lstStyle/>
        <a:p>
          <a:endParaRPr lang="en-US"/>
        </a:p>
      </dgm:t>
    </dgm:pt>
    <dgm:pt modelId="{8C03E198-E394-43AA-B81B-73D1EF625836}" type="pres">
      <dgm:prSet presAssocID="{4F84FD34-3087-4C34-A908-CA4507236D6A}" presName="node" presStyleLbl="node1" presStyleIdx="0" presStyleCnt="1" custScaleX="79702" custScaleY="71174">
        <dgm:presLayoutVars>
          <dgm:bulletEnabled val="1"/>
        </dgm:presLayoutVars>
      </dgm:prSet>
      <dgm:spPr/>
      <dgm:t>
        <a:bodyPr/>
        <a:lstStyle/>
        <a:p>
          <a:endParaRPr lang="en-US"/>
        </a:p>
      </dgm:t>
    </dgm:pt>
  </dgm:ptLst>
  <dgm:cxnLst>
    <dgm:cxn modelId="{CDE60E80-9580-4249-967D-A2CDD46B8B06}" type="presOf" srcId="{1060489F-7992-4B58-A627-CAF514F03CD6}" destId="{5BB04C67-8F56-4594-AEBA-694C2BBF0114}" srcOrd="0" destOrd="0" presId="urn:microsoft.com/office/officeart/2005/8/layout/default"/>
    <dgm:cxn modelId="{5EDF7FA0-8691-40D3-B75D-B2F971FC2DB4}" srcId="{1060489F-7992-4B58-A627-CAF514F03CD6}" destId="{4F84FD34-3087-4C34-A908-CA4507236D6A}" srcOrd="0" destOrd="0" parTransId="{CE790E2A-6054-4E67-A8A4-C4ADBD1D23F5}" sibTransId="{5444B191-CBED-41F2-8462-4410D38CA6D0}"/>
    <dgm:cxn modelId="{D09EB263-5340-487E-B7E3-97F29DE3A195}" type="presOf" srcId="{4F84FD34-3087-4C34-A908-CA4507236D6A}" destId="{8C03E198-E394-43AA-B81B-73D1EF625836}" srcOrd="0" destOrd="0" presId="urn:microsoft.com/office/officeart/2005/8/layout/default"/>
    <dgm:cxn modelId="{A5767CA4-85A5-45C8-8C49-6EC589FADE17}" type="presParOf" srcId="{5BB04C67-8F56-4594-AEBA-694C2BBF0114}" destId="{8C03E198-E394-43AA-B81B-73D1EF625836}"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53C488-EA50-4B96-A81F-B2395B18C7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086782-77F9-44D4-AE64-D186EAEC85AC}">
      <dgm:prSet phldrT="[Text]"/>
      <dgm:spPr/>
      <dgm:t>
        <a:bodyPr/>
        <a:lstStyle/>
        <a:p>
          <a:r>
            <a:rPr lang="en-US" dirty="0"/>
            <a:t>Bright colors may be valued aesthetically, but these same colors may give consumers the idea that the product is of low quality. (</a:t>
          </a:r>
          <a:r>
            <a:rPr lang="en-US" dirty="0" err="1"/>
            <a:t>Creusen</a:t>
          </a:r>
          <a:r>
            <a:rPr lang="en-US" dirty="0"/>
            <a:t> &amp; </a:t>
          </a:r>
          <a:r>
            <a:rPr lang="en-US" dirty="0" err="1"/>
            <a:t>Schoormans</a:t>
          </a:r>
          <a:r>
            <a:rPr lang="en-US" dirty="0"/>
            <a:t> 2004)</a:t>
          </a:r>
        </a:p>
      </dgm:t>
    </dgm:pt>
    <dgm:pt modelId="{A96A6419-E9BA-432C-9085-83EE12B5E0D7}" type="parTrans" cxnId="{E8611251-7F6E-4686-AE13-AF9EC302D181}">
      <dgm:prSet/>
      <dgm:spPr/>
      <dgm:t>
        <a:bodyPr/>
        <a:lstStyle/>
        <a:p>
          <a:endParaRPr lang="en-US"/>
        </a:p>
      </dgm:t>
    </dgm:pt>
    <dgm:pt modelId="{9BACDBE3-82B5-4BED-B190-B18B7AB70216}" type="sibTrans" cxnId="{E8611251-7F6E-4686-AE13-AF9EC302D181}">
      <dgm:prSet/>
      <dgm:spPr/>
      <dgm:t>
        <a:bodyPr/>
        <a:lstStyle/>
        <a:p>
          <a:endParaRPr lang="en-US"/>
        </a:p>
      </dgm:t>
    </dgm:pt>
    <dgm:pt modelId="{B612B28B-89CB-431F-8642-D1DAD02D015D}">
      <dgm:prSet phldrT="[Text]"/>
      <dgm:spPr/>
      <dgm:t>
        <a:bodyPr/>
        <a:lstStyle/>
        <a:p>
          <a:r>
            <a:rPr lang="en-US" dirty="0"/>
            <a:t>There is an innate preference for colors by gender (</a:t>
          </a:r>
          <a:r>
            <a:rPr lang="en-US" dirty="0" err="1"/>
            <a:t>Radeloff</a:t>
          </a:r>
          <a:r>
            <a:rPr lang="en-US" dirty="0"/>
            <a:t>, 1990)</a:t>
          </a:r>
        </a:p>
      </dgm:t>
    </dgm:pt>
    <dgm:pt modelId="{6173302C-AC4F-45CB-A7E8-AED36A6D25E3}" type="parTrans" cxnId="{416A846C-77CE-45FD-9EFD-62487F136795}">
      <dgm:prSet/>
      <dgm:spPr/>
      <dgm:t>
        <a:bodyPr/>
        <a:lstStyle/>
        <a:p>
          <a:endParaRPr lang="en-US"/>
        </a:p>
      </dgm:t>
    </dgm:pt>
    <dgm:pt modelId="{882BA4F8-DD8C-4FEB-BD2C-D68FD1A076BB}" type="sibTrans" cxnId="{416A846C-77CE-45FD-9EFD-62487F136795}">
      <dgm:prSet/>
      <dgm:spPr/>
      <dgm:t>
        <a:bodyPr/>
        <a:lstStyle/>
        <a:p>
          <a:endParaRPr lang="en-US"/>
        </a:p>
      </dgm:t>
    </dgm:pt>
    <dgm:pt modelId="{75520585-3C06-444F-830B-0CDD3B7AE4E8}" type="pres">
      <dgm:prSet presAssocID="{7E53C488-EA50-4B96-A81F-B2395B18C782}" presName="diagram" presStyleCnt="0">
        <dgm:presLayoutVars>
          <dgm:dir/>
          <dgm:resizeHandles val="exact"/>
        </dgm:presLayoutVars>
      </dgm:prSet>
      <dgm:spPr/>
      <dgm:t>
        <a:bodyPr/>
        <a:lstStyle/>
        <a:p>
          <a:endParaRPr lang="en-US"/>
        </a:p>
      </dgm:t>
    </dgm:pt>
    <dgm:pt modelId="{02799AF8-4699-40F3-A424-14540840EF88}" type="pres">
      <dgm:prSet presAssocID="{7D086782-77F9-44D4-AE64-D186EAEC85AC}" presName="node" presStyleLbl="node1" presStyleIdx="0" presStyleCnt="2" custScaleX="124992" custScaleY="115943">
        <dgm:presLayoutVars>
          <dgm:bulletEnabled val="1"/>
        </dgm:presLayoutVars>
      </dgm:prSet>
      <dgm:spPr/>
      <dgm:t>
        <a:bodyPr/>
        <a:lstStyle/>
        <a:p>
          <a:endParaRPr lang="en-US"/>
        </a:p>
      </dgm:t>
    </dgm:pt>
    <dgm:pt modelId="{004B5545-9879-4F69-AF67-42F3C1B36B78}" type="pres">
      <dgm:prSet presAssocID="{9BACDBE3-82B5-4BED-B190-B18B7AB70216}" presName="sibTrans" presStyleCnt="0"/>
      <dgm:spPr/>
    </dgm:pt>
    <dgm:pt modelId="{BDB0856E-92FE-44EA-B53F-25073DABA24B}" type="pres">
      <dgm:prSet presAssocID="{B612B28B-89CB-431F-8642-D1DAD02D015D}" presName="node" presStyleLbl="node1" presStyleIdx="1" presStyleCnt="2" custScaleX="122361" custScaleY="100000" custLinFactNeighborX="0" custLinFactNeighborY="2713">
        <dgm:presLayoutVars>
          <dgm:bulletEnabled val="1"/>
        </dgm:presLayoutVars>
      </dgm:prSet>
      <dgm:spPr/>
      <dgm:t>
        <a:bodyPr/>
        <a:lstStyle/>
        <a:p>
          <a:endParaRPr lang="en-US"/>
        </a:p>
      </dgm:t>
    </dgm:pt>
  </dgm:ptLst>
  <dgm:cxnLst>
    <dgm:cxn modelId="{DF031837-4056-4D68-A390-1F9890FCB644}" type="presOf" srcId="{B612B28B-89CB-431F-8642-D1DAD02D015D}" destId="{BDB0856E-92FE-44EA-B53F-25073DABA24B}" srcOrd="0" destOrd="0" presId="urn:microsoft.com/office/officeart/2005/8/layout/default"/>
    <dgm:cxn modelId="{416A846C-77CE-45FD-9EFD-62487F136795}" srcId="{7E53C488-EA50-4B96-A81F-B2395B18C782}" destId="{B612B28B-89CB-431F-8642-D1DAD02D015D}" srcOrd="1" destOrd="0" parTransId="{6173302C-AC4F-45CB-A7E8-AED36A6D25E3}" sibTransId="{882BA4F8-DD8C-4FEB-BD2C-D68FD1A076BB}"/>
    <dgm:cxn modelId="{9EEFB07F-8CBE-423A-86DD-3E7351E4E8E7}" type="presOf" srcId="{7E53C488-EA50-4B96-A81F-B2395B18C782}" destId="{75520585-3C06-444F-830B-0CDD3B7AE4E8}" srcOrd="0" destOrd="0" presId="urn:microsoft.com/office/officeart/2005/8/layout/default"/>
    <dgm:cxn modelId="{42E27840-170D-4094-BF5A-0AE65AEB2E3A}" type="presOf" srcId="{7D086782-77F9-44D4-AE64-D186EAEC85AC}" destId="{02799AF8-4699-40F3-A424-14540840EF88}" srcOrd="0" destOrd="0" presId="urn:microsoft.com/office/officeart/2005/8/layout/default"/>
    <dgm:cxn modelId="{E8611251-7F6E-4686-AE13-AF9EC302D181}" srcId="{7E53C488-EA50-4B96-A81F-B2395B18C782}" destId="{7D086782-77F9-44D4-AE64-D186EAEC85AC}" srcOrd="0" destOrd="0" parTransId="{A96A6419-E9BA-432C-9085-83EE12B5E0D7}" sibTransId="{9BACDBE3-82B5-4BED-B190-B18B7AB70216}"/>
    <dgm:cxn modelId="{0F037FF1-E599-4B2C-929C-D1F756E1DBFB}" type="presParOf" srcId="{75520585-3C06-444F-830B-0CDD3B7AE4E8}" destId="{02799AF8-4699-40F3-A424-14540840EF88}" srcOrd="0" destOrd="0" presId="urn:microsoft.com/office/officeart/2005/8/layout/default"/>
    <dgm:cxn modelId="{97E3F94D-064F-4DA5-B070-C85919F0A973}" type="presParOf" srcId="{75520585-3C06-444F-830B-0CDD3B7AE4E8}" destId="{004B5545-9879-4F69-AF67-42F3C1B36B78}" srcOrd="1" destOrd="0" presId="urn:microsoft.com/office/officeart/2005/8/layout/default"/>
    <dgm:cxn modelId="{81FC0211-F67B-488E-8A21-C023214A8688}" type="presParOf" srcId="{75520585-3C06-444F-830B-0CDD3B7AE4E8}" destId="{BDB0856E-92FE-44EA-B53F-25073DABA24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659464-FC9D-4EF5-986E-456A3CEAE2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83B9B49-0308-42C5-8AFA-25B986498499}">
      <dgm:prSet phldrT="[Text]"/>
      <dgm:spPr/>
      <dgm:t>
        <a:bodyPr/>
        <a:lstStyle/>
        <a:p>
          <a:r>
            <a:rPr lang="en-US" dirty="0"/>
            <a:t>Females will be more likely to use the pink products as compared to males</a:t>
          </a:r>
        </a:p>
      </dgm:t>
    </dgm:pt>
    <dgm:pt modelId="{2F3A51D9-FFA4-4A10-905B-9B135B6D7B84}" type="parTrans" cxnId="{C0C16158-F8F0-4162-BAA2-5BA2917E5CF9}">
      <dgm:prSet/>
      <dgm:spPr/>
      <dgm:t>
        <a:bodyPr/>
        <a:lstStyle/>
        <a:p>
          <a:endParaRPr lang="en-US"/>
        </a:p>
      </dgm:t>
    </dgm:pt>
    <dgm:pt modelId="{2057D2AE-47D0-4182-9919-3D731A785544}" type="sibTrans" cxnId="{C0C16158-F8F0-4162-BAA2-5BA2917E5CF9}">
      <dgm:prSet/>
      <dgm:spPr/>
      <dgm:t>
        <a:bodyPr/>
        <a:lstStyle/>
        <a:p>
          <a:endParaRPr lang="en-US"/>
        </a:p>
      </dgm:t>
    </dgm:pt>
    <dgm:pt modelId="{BDD4D528-EE1F-4CD7-A653-A85AEFEAA600}" type="pres">
      <dgm:prSet presAssocID="{7B659464-FC9D-4EF5-986E-456A3CEAE209}" presName="diagram" presStyleCnt="0">
        <dgm:presLayoutVars>
          <dgm:dir/>
          <dgm:resizeHandles val="exact"/>
        </dgm:presLayoutVars>
      </dgm:prSet>
      <dgm:spPr/>
      <dgm:t>
        <a:bodyPr/>
        <a:lstStyle/>
        <a:p>
          <a:endParaRPr lang="en-US"/>
        </a:p>
      </dgm:t>
    </dgm:pt>
    <dgm:pt modelId="{E34E63B6-741F-46E0-ACC1-EBC18729D80B}" type="pres">
      <dgm:prSet presAssocID="{083B9B49-0308-42C5-8AFA-25B986498499}" presName="node" presStyleLbl="node1" presStyleIdx="0" presStyleCnt="1" custScaleX="71054" custScaleY="68379" custLinFactNeighborX="-2070">
        <dgm:presLayoutVars>
          <dgm:bulletEnabled val="1"/>
        </dgm:presLayoutVars>
      </dgm:prSet>
      <dgm:spPr/>
      <dgm:t>
        <a:bodyPr/>
        <a:lstStyle/>
        <a:p>
          <a:endParaRPr lang="en-US"/>
        </a:p>
      </dgm:t>
    </dgm:pt>
  </dgm:ptLst>
  <dgm:cxnLst>
    <dgm:cxn modelId="{EA775994-C1EF-46B0-A07E-39C77C360BEB}" type="presOf" srcId="{7B659464-FC9D-4EF5-986E-456A3CEAE209}" destId="{BDD4D528-EE1F-4CD7-A653-A85AEFEAA600}" srcOrd="0" destOrd="0" presId="urn:microsoft.com/office/officeart/2005/8/layout/default"/>
    <dgm:cxn modelId="{C0C16158-F8F0-4162-BAA2-5BA2917E5CF9}" srcId="{7B659464-FC9D-4EF5-986E-456A3CEAE209}" destId="{083B9B49-0308-42C5-8AFA-25B986498499}" srcOrd="0" destOrd="0" parTransId="{2F3A51D9-FFA4-4A10-905B-9B135B6D7B84}" sibTransId="{2057D2AE-47D0-4182-9919-3D731A785544}"/>
    <dgm:cxn modelId="{4AB524FB-48F9-494E-A8DD-73B99C7EC032}" type="presOf" srcId="{083B9B49-0308-42C5-8AFA-25B986498499}" destId="{E34E63B6-741F-46E0-ACC1-EBC18729D80B}" srcOrd="0" destOrd="0" presId="urn:microsoft.com/office/officeart/2005/8/layout/default"/>
    <dgm:cxn modelId="{844D5A2E-D982-419E-BE18-447A27EDC9E5}" type="presParOf" srcId="{BDD4D528-EE1F-4CD7-A653-A85AEFEAA600}" destId="{E34E63B6-741F-46E0-ACC1-EBC18729D80B}"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1817DA-9455-4211-B69A-D8C2F184AED2}" type="doc">
      <dgm:prSet loTypeId="urn:microsoft.com/office/officeart/2005/8/layout/equation2" loCatId="process" qsTypeId="urn:microsoft.com/office/officeart/2005/8/quickstyle/simple1" qsCatId="simple" csTypeId="urn:microsoft.com/office/officeart/2005/8/colors/accent1_2" csCatId="accent1" phldr="1"/>
      <dgm:spPr/>
    </dgm:pt>
    <dgm:pt modelId="{D3311C19-EAAB-4BF6-8EB2-D719B9CF1F5D}">
      <dgm:prSet phldrT="[Text]"/>
      <dgm:spPr/>
      <dgm:t>
        <a:bodyPr/>
        <a:lstStyle/>
        <a:p>
          <a:r>
            <a:rPr lang="en-US" dirty="0"/>
            <a:t>Participants:</a:t>
          </a:r>
        </a:p>
        <a:p>
          <a:r>
            <a:rPr lang="en-US" dirty="0"/>
            <a:t>n = 188</a:t>
          </a:r>
        </a:p>
      </dgm:t>
    </dgm:pt>
    <dgm:pt modelId="{4E30F0F3-F35C-46AE-BCFC-C99CF1D10926}" type="parTrans" cxnId="{12DB2716-32C9-40B6-9734-BB7DD8790F35}">
      <dgm:prSet/>
      <dgm:spPr/>
      <dgm:t>
        <a:bodyPr/>
        <a:lstStyle/>
        <a:p>
          <a:endParaRPr lang="en-US"/>
        </a:p>
      </dgm:t>
    </dgm:pt>
    <dgm:pt modelId="{8281C92F-1BE2-4985-BFD8-7E3BAC209CD7}" type="sibTrans" cxnId="{12DB2716-32C9-40B6-9734-BB7DD8790F35}">
      <dgm:prSet/>
      <dgm:spPr/>
      <dgm:t>
        <a:bodyPr/>
        <a:lstStyle/>
        <a:p>
          <a:endParaRPr lang="en-US"/>
        </a:p>
      </dgm:t>
    </dgm:pt>
    <dgm:pt modelId="{7F160A63-F1BE-4E51-BBD4-0E1B7D89FCA2}" type="pres">
      <dgm:prSet presAssocID="{E41817DA-9455-4211-B69A-D8C2F184AED2}" presName="Name0" presStyleCnt="0">
        <dgm:presLayoutVars>
          <dgm:dir/>
          <dgm:resizeHandles val="exact"/>
        </dgm:presLayoutVars>
      </dgm:prSet>
      <dgm:spPr/>
    </dgm:pt>
    <dgm:pt modelId="{1ECD0412-16DB-40E5-B144-110AD056A15C}" type="pres">
      <dgm:prSet presAssocID="{E41817DA-9455-4211-B69A-D8C2F184AED2}" presName="vNodes" presStyleCnt="0"/>
      <dgm:spPr/>
    </dgm:pt>
    <dgm:pt modelId="{D08D73D9-F0BF-45FC-9FC8-651BDB61C3B5}" type="pres">
      <dgm:prSet presAssocID="{E41817DA-9455-4211-B69A-D8C2F184AED2}" presName="lastNode" presStyleLbl="node1" presStyleIdx="0" presStyleCnt="1" custScaleX="95416" custScaleY="99146" custLinFactNeighborX="-1292" custLinFactNeighborY="177">
        <dgm:presLayoutVars>
          <dgm:bulletEnabled val="1"/>
        </dgm:presLayoutVars>
      </dgm:prSet>
      <dgm:spPr/>
      <dgm:t>
        <a:bodyPr/>
        <a:lstStyle/>
        <a:p>
          <a:endParaRPr lang="en-US"/>
        </a:p>
      </dgm:t>
    </dgm:pt>
  </dgm:ptLst>
  <dgm:cxnLst>
    <dgm:cxn modelId="{2E1248F0-FDC8-4522-8B95-DB309C993580}" type="presOf" srcId="{E41817DA-9455-4211-B69A-D8C2F184AED2}" destId="{7F160A63-F1BE-4E51-BBD4-0E1B7D89FCA2}" srcOrd="0" destOrd="0" presId="urn:microsoft.com/office/officeart/2005/8/layout/equation2"/>
    <dgm:cxn modelId="{B8C1D804-783D-4CD1-8915-8913A4063454}" type="presOf" srcId="{D3311C19-EAAB-4BF6-8EB2-D719B9CF1F5D}" destId="{D08D73D9-F0BF-45FC-9FC8-651BDB61C3B5}" srcOrd="0" destOrd="0" presId="urn:microsoft.com/office/officeart/2005/8/layout/equation2"/>
    <dgm:cxn modelId="{12DB2716-32C9-40B6-9734-BB7DD8790F35}" srcId="{E41817DA-9455-4211-B69A-D8C2F184AED2}" destId="{D3311C19-EAAB-4BF6-8EB2-D719B9CF1F5D}" srcOrd="0" destOrd="0" parTransId="{4E30F0F3-F35C-46AE-BCFC-C99CF1D10926}" sibTransId="{8281C92F-1BE2-4985-BFD8-7E3BAC209CD7}"/>
    <dgm:cxn modelId="{414648FC-7BF4-472A-907B-EC34BC5372DD}" type="presParOf" srcId="{7F160A63-F1BE-4E51-BBD4-0E1B7D89FCA2}" destId="{1ECD0412-16DB-40E5-B144-110AD056A15C}" srcOrd="0" destOrd="0" presId="urn:microsoft.com/office/officeart/2005/8/layout/equation2"/>
    <dgm:cxn modelId="{03FD1C6D-E83F-4ED2-9AC6-3CE9580E21A9}" type="presParOf" srcId="{7F160A63-F1BE-4E51-BBD4-0E1B7D89FCA2}" destId="{D08D73D9-F0BF-45FC-9FC8-651BDB61C3B5}"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E2B713F-5090-4D55-B372-8A53DAE4C5F0}" type="doc">
      <dgm:prSet loTypeId="urn:microsoft.com/office/officeart/2005/8/layout/equation2" loCatId="process" qsTypeId="urn:microsoft.com/office/officeart/2005/8/quickstyle/simple1" qsCatId="simple" csTypeId="urn:microsoft.com/office/officeart/2005/8/colors/accent1_2" csCatId="accent1" phldr="1"/>
      <dgm:spPr/>
    </dgm:pt>
    <dgm:pt modelId="{5A7ACE67-F79C-492B-8B8D-F1DD31BC4FE9}">
      <dgm:prSet phldrT="[Text]" custT="1"/>
      <dgm:spPr/>
      <dgm:t>
        <a:bodyPr/>
        <a:lstStyle/>
        <a:p>
          <a:r>
            <a:rPr lang="en-US" sz="2800" dirty="0"/>
            <a:t>Males = 71</a:t>
          </a:r>
          <a:r>
            <a:rPr lang="en-US" sz="3400" dirty="0"/>
            <a:t/>
          </a:r>
          <a:br>
            <a:rPr lang="en-US" sz="3400" dirty="0"/>
          </a:br>
          <a:r>
            <a:rPr lang="en-US" sz="2800" dirty="0"/>
            <a:t>Females = 117</a:t>
          </a:r>
        </a:p>
      </dgm:t>
    </dgm:pt>
    <dgm:pt modelId="{939D7300-C13B-4E7A-A9B1-A0DB8ED9729D}" type="parTrans" cxnId="{0CD05165-09DE-400B-90D5-F00BAA7E76DA}">
      <dgm:prSet/>
      <dgm:spPr/>
      <dgm:t>
        <a:bodyPr/>
        <a:lstStyle/>
        <a:p>
          <a:endParaRPr lang="en-US"/>
        </a:p>
      </dgm:t>
    </dgm:pt>
    <dgm:pt modelId="{25872EBA-7B70-453A-9EA0-95A36AF6A106}" type="sibTrans" cxnId="{0CD05165-09DE-400B-90D5-F00BAA7E76DA}">
      <dgm:prSet/>
      <dgm:spPr/>
      <dgm:t>
        <a:bodyPr/>
        <a:lstStyle/>
        <a:p>
          <a:endParaRPr lang="en-US"/>
        </a:p>
      </dgm:t>
    </dgm:pt>
    <dgm:pt modelId="{675753DE-9F85-44BC-9EDB-041F1F2127F7}" type="pres">
      <dgm:prSet presAssocID="{3E2B713F-5090-4D55-B372-8A53DAE4C5F0}" presName="Name0" presStyleCnt="0">
        <dgm:presLayoutVars>
          <dgm:dir/>
          <dgm:resizeHandles val="exact"/>
        </dgm:presLayoutVars>
      </dgm:prSet>
      <dgm:spPr/>
    </dgm:pt>
    <dgm:pt modelId="{1749B944-0B0D-4659-9373-7A2E59248B53}" type="pres">
      <dgm:prSet presAssocID="{3E2B713F-5090-4D55-B372-8A53DAE4C5F0}" presName="vNodes" presStyleCnt="0"/>
      <dgm:spPr/>
    </dgm:pt>
    <dgm:pt modelId="{1BDA3AA4-116F-4A17-93EB-CA9E74AB9430}" type="pres">
      <dgm:prSet presAssocID="{3E2B713F-5090-4D55-B372-8A53DAE4C5F0}" presName="lastNode" presStyleLbl="node1" presStyleIdx="0" presStyleCnt="1" custScaleX="76130" custScaleY="77262" custLinFactNeighborX="-3906" custLinFactNeighborY="-5908">
        <dgm:presLayoutVars>
          <dgm:bulletEnabled val="1"/>
        </dgm:presLayoutVars>
      </dgm:prSet>
      <dgm:spPr/>
      <dgm:t>
        <a:bodyPr/>
        <a:lstStyle/>
        <a:p>
          <a:endParaRPr lang="en-US"/>
        </a:p>
      </dgm:t>
    </dgm:pt>
  </dgm:ptLst>
  <dgm:cxnLst>
    <dgm:cxn modelId="{8F9BF579-2203-4B11-B8BB-07C759EAD27D}" type="presOf" srcId="{5A7ACE67-F79C-492B-8B8D-F1DD31BC4FE9}" destId="{1BDA3AA4-116F-4A17-93EB-CA9E74AB9430}" srcOrd="0" destOrd="0" presId="urn:microsoft.com/office/officeart/2005/8/layout/equation2"/>
    <dgm:cxn modelId="{59CB960F-5764-47F7-B4B1-7D3CE94D209B}" type="presOf" srcId="{3E2B713F-5090-4D55-B372-8A53DAE4C5F0}" destId="{675753DE-9F85-44BC-9EDB-041F1F2127F7}" srcOrd="0" destOrd="0" presId="urn:microsoft.com/office/officeart/2005/8/layout/equation2"/>
    <dgm:cxn modelId="{0CD05165-09DE-400B-90D5-F00BAA7E76DA}" srcId="{3E2B713F-5090-4D55-B372-8A53DAE4C5F0}" destId="{5A7ACE67-F79C-492B-8B8D-F1DD31BC4FE9}" srcOrd="0" destOrd="0" parTransId="{939D7300-C13B-4E7A-A9B1-A0DB8ED9729D}" sibTransId="{25872EBA-7B70-453A-9EA0-95A36AF6A106}"/>
    <dgm:cxn modelId="{36443C29-9E59-4A0D-A23C-EDAE0C86A601}" type="presParOf" srcId="{675753DE-9F85-44BC-9EDB-041F1F2127F7}" destId="{1749B944-0B0D-4659-9373-7A2E59248B53}" srcOrd="0" destOrd="0" presId="urn:microsoft.com/office/officeart/2005/8/layout/equation2"/>
    <dgm:cxn modelId="{0279ACA2-ADCE-4C15-B7F5-2FD65395C61C}" type="presParOf" srcId="{675753DE-9F85-44BC-9EDB-041F1F2127F7}" destId="{1BDA3AA4-116F-4A17-93EB-CA9E74AB9430}" srcOrd="1"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0C22825-B7E3-4B39-87CC-100CC11E0DCE}" type="doc">
      <dgm:prSet loTypeId="urn:microsoft.com/office/officeart/2005/8/layout/equation2" loCatId="process" qsTypeId="urn:microsoft.com/office/officeart/2005/8/quickstyle/simple1" qsCatId="simple" csTypeId="urn:microsoft.com/office/officeart/2005/8/colors/accent1_2" csCatId="accent1" phldr="1"/>
      <dgm:spPr/>
    </dgm:pt>
    <dgm:pt modelId="{A9A89FB6-0C32-4550-A889-A67BF9E21EFA}">
      <dgm:prSet phldrT="[Text]" custT="1"/>
      <dgm:spPr/>
      <dgm:t>
        <a:bodyPr/>
        <a:lstStyle/>
        <a:p>
          <a:r>
            <a:rPr lang="en-US" sz="2800" dirty="0"/>
            <a:t>Mean age = 40.22 </a:t>
          </a:r>
        </a:p>
      </dgm:t>
    </dgm:pt>
    <dgm:pt modelId="{F35568C5-CEC8-4488-9178-0FCBDAB02EBA}" type="parTrans" cxnId="{09CFC9E1-84DC-4EB5-B6FC-A831FC591B72}">
      <dgm:prSet/>
      <dgm:spPr/>
      <dgm:t>
        <a:bodyPr/>
        <a:lstStyle/>
        <a:p>
          <a:endParaRPr lang="en-US"/>
        </a:p>
      </dgm:t>
    </dgm:pt>
    <dgm:pt modelId="{BD68CA73-02FF-43EF-B876-BE4139B59ACF}" type="sibTrans" cxnId="{09CFC9E1-84DC-4EB5-B6FC-A831FC591B72}">
      <dgm:prSet/>
      <dgm:spPr/>
      <dgm:t>
        <a:bodyPr/>
        <a:lstStyle/>
        <a:p>
          <a:endParaRPr lang="en-US"/>
        </a:p>
      </dgm:t>
    </dgm:pt>
    <dgm:pt modelId="{DE55459B-B0F0-48F4-A363-3F0234FE5B16}" type="pres">
      <dgm:prSet presAssocID="{F0C22825-B7E3-4B39-87CC-100CC11E0DCE}" presName="Name0" presStyleCnt="0">
        <dgm:presLayoutVars>
          <dgm:dir/>
          <dgm:resizeHandles val="exact"/>
        </dgm:presLayoutVars>
      </dgm:prSet>
      <dgm:spPr/>
    </dgm:pt>
    <dgm:pt modelId="{D954BD9C-5CA5-4622-A80E-E5C3B26B72F6}" type="pres">
      <dgm:prSet presAssocID="{F0C22825-B7E3-4B39-87CC-100CC11E0DCE}" presName="vNodes" presStyleCnt="0"/>
      <dgm:spPr/>
    </dgm:pt>
    <dgm:pt modelId="{AA95403D-89B5-4AF0-BD35-706DDEDF18E8}" type="pres">
      <dgm:prSet presAssocID="{F0C22825-B7E3-4B39-87CC-100CC11E0DCE}" presName="lastNode" presStyleLbl="node1" presStyleIdx="0" presStyleCnt="1" custLinFactNeighborX="26797" custLinFactNeighborY="41296">
        <dgm:presLayoutVars>
          <dgm:bulletEnabled val="1"/>
        </dgm:presLayoutVars>
      </dgm:prSet>
      <dgm:spPr/>
      <dgm:t>
        <a:bodyPr/>
        <a:lstStyle/>
        <a:p>
          <a:endParaRPr lang="en-US"/>
        </a:p>
      </dgm:t>
    </dgm:pt>
  </dgm:ptLst>
  <dgm:cxnLst>
    <dgm:cxn modelId="{E3FA4A29-92EE-4F1C-AAE8-E92DA5FF479D}" type="presOf" srcId="{A9A89FB6-0C32-4550-A889-A67BF9E21EFA}" destId="{AA95403D-89B5-4AF0-BD35-706DDEDF18E8}" srcOrd="0" destOrd="0" presId="urn:microsoft.com/office/officeart/2005/8/layout/equation2"/>
    <dgm:cxn modelId="{09CFC9E1-84DC-4EB5-B6FC-A831FC591B72}" srcId="{F0C22825-B7E3-4B39-87CC-100CC11E0DCE}" destId="{A9A89FB6-0C32-4550-A889-A67BF9E21EFA}" srcOrd="0" destOrd="0" parTransId="{F35568C5-CEC8-4488-9178-0FCBDAB02EBA}" sibTransId="{BD68CA73-02FF-43EF-B876-BE4139B59ACF}"/>
    <dgm:cxn modelId="{E22CC5A2-5893-4FE3-9880-CB2EB1902276}" type="presOf" srcId="{F0C22825-B7E3-4B39-87CC-100CC11E0DCE}" destId="{DE55459B-B0F0-48F4-A363-3F0234FE5B16}" srcOrd="0" destOrd="0" presId="urn:microsoft.com/office/officeart/2005/8/layout/equation2"/>
    <dgm:cxn modelId="{DDAAF0E0-966C-414B-825E-92B022985CD9}" type="presParOf" srcId="{DE55459B-B0F0-48F4-A363-3F0234FE5B16}" destId="{D954BD9C-5CA5-4622-A80E-E5C3B26B72F6}" srcOrd="0" destOrd="0" presId="urn:microsoft.com/office/officeart/2005/8/layout/equation2"/>
    <dgm:cxn modelId="{008480D0-0DBB-4C99-AA66-7E47D8DCD9AC}" type="presParOf" srcId="{DE55459B-B0F0-48F4-A363-3F0234FE5B16}" destId="{AA95403D-89B5-4AF0-BD35-706DDEDF18E8}" srcOrd="1" destOrd="0" presId="urn:microsoft.com/office/officeart/2005/8/layout/equati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886C4-1968-44BF-B6D1-9534E21A74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365BD5-C6D6-4B93-A7DA-C6D5931C0C67}">
      <dgm:prSet phldrT="[Text]" custT="1"/>
      <dgm:spPr/>
      <dgm:t>
        <a:bodyPr/>
        <a:lstStyle/>
        <a:p>
          <a:r>
            <a:rPr lang="en-US" sz="1600" dirty="0"/>
            <a:t>Theory was first proposed by Thomas Young and Hermann von Helmholtz in 1850</a:t>
          </a:r>
        </a:p>
      </dgm:t>
    </dgm:pt>
    <dgm:pt modelId="{07116A39-F0D7-46A6-A28C-60016ABC4044}" type="parTrans" cxnId="{3E633597-4E50-4509-AC40-95DB943B0706}">
      <dgm:prSet/>
      <dgm:spPr/>
      <dgm:t>
        <a:bodyPr/>
        <a:lstStyle/>
        <a:p>
          <a:endParaRPr lang="en-US"/>
        </a:p>
      </dgm:t>
    </dgm:pt>
    <dgm:pt modelId="{4130DD34-A3BF-448E-827A-5F0595A6E7D9}" type="sibTrans" cxnId="{3E633597-4E50-4509-AC40-95DB943B0706}">
      <dgm:prSet/>
      <dgm:spPr/>
      <dgm:t>
        <a:bodyPr/>
        <a:lstStyle/>
        <a:p>
          <a:endParaRPr lang="en-US"/>
        </a:p>
      </dgm:t>
    </dgm:pt>
    <dgm:pt modelId="{FA2DE178-C37B-4983-8505-381F2CE3C1AA}">
      <dgm:prSet phldrT="[Text]"/>
      <dgm:spPr/>
      <dgm:t>
        <a:bodyPr/>
        <a:lstStyle/>
        <a:p>
          <a:r>
            <a:rPr lang="en-US" dirty="0"/>
            <a:t>This theory states that we see based on the three light sensitive cone types we have in our retinas, and this vision is on a spectrum that consists of the three colors: red; green; and blue</a:t>
          </a:r>
        </a:p>
      </dgm:t>
    </dgm:pt>
    <dgm:pt modelId="{0D83AD66-3D60-438E-ABDC-6F93617981E9}" type="parTrans" cxnId="{FFFB1738-C688-41AA-BED8-8ED7147E16F9}">
      <dgm:prSet/>
      <dgm:spPr/>
      <dgm:t>
        <a:bodyPr/>
        <a:lstStyle/>
        <a:p>
          <a:endParaRPr lang="en-US"/>
        </a:p>
      </dgm:t>
    </dgm:pt>
    <dgm:pt modelId="{49B7E62D-2756-4770-9E8B-F3177CAC8911}" type="sibTrans" cxnId="{FFFB1738-C688-41AA-BED8-8ED7147E16F9}">
      <dgm:prSet/>
      <dgm:spPr/>
      <dgm:t>
        <a:bodyPr/>
        <a:lstStyle/>
        <a:p>
          <a:endParaRPr lang="en-US"/>
        </a:p>
      </dgm:t>
    </dgm:pt>
    <dgm:pt modelId="{DD30BBB7-7AEE-41D6-8BF2-F7258A761B8D}">
      <dgm:prSet phldrT="[Text]"/>
      <dgm:spPr/>
      <dgm:t>
        <a:bodyPr/>
        <a:lstStyle/>
        <a:p>
          <a:r>
            <a:rPr lang="en-US" dirty="0"/>
            <a:t>The three light sensitive cones are split into short wavelength, medium wavelength, and long wavelength cones, which corresponds to the colors blue, green, and red respectively </a:t>
          </a:r>
        </a:p>
      </dgm:t>
    </dgm:pt>
    <dgm:pt modelId="{B8CED2EB-9A02-418F-9457-3A8587A592CB}" type="parTrans" cxnId="{0933CA2E-67A9-48CF-AE22-91F2F75139FE}">
      <dgm:prSet/>
      <dgm:spPr/>
      <dgm:t>
        <a:bodyPr/>
        <a:lstStyle/>
        <a:p>
          <a:endParaRPr lang="en-US"/>
        </a:p>
      </dgm:t>
    </dgm:pt>
    <dgm:pt modelId="{25998440-7481-4CB2-AEA7-8FF9719AC7F4}" type="sibTrans" cxnId="{0933CA2E-67A9-48CF-AE22-91F2F75139FE}">
      <dgm:prSet/>
      <dgm:spPr/>
      <dgm:t>
        <a:bodyPr/>
        <a:lstStyle/>
        <a:p>
          <a:endParaRPr lang="en-US"/>
        </a:p>
      </dgm:t>
    </dgm:pt>
    <dgm:pt modelId="{D7A8FD5F-1BE4-4807-BB15-E30AFBCB7120}" type="pres">
      <dgm:prSet presAssocID="{A94886C4-1968-44BF-B6D1-9534E21A741F}" presName="diagram" presStyleCnt="0">
        <dgm:presLayoutVars>
          <dgm:dir/>
          <dgm:resizeHandles val="exact"/>
        </dgm:presLayoutVars>
      </dgm:prSet>
      <dgm:spPr/>
      <dgm:t>
        <a:bodyPr/>
        <a:lstStyle/>
        <a:p>
          <a:endParaRPr lang="en-US"/>
        </a:p>
      </dgm:t>
    </dgm:pt>
    <dgm:pt modelId="{78A2BD8D-D0BB-4FCB-9865-248F98B3898C}" type="pres">
      <dgm:prSet presAssocID="{87365BD5-C6D6-4B93-A7DA-C6D5931C0C67}" presName="node" presStyleLbl="node1" presStyleIdx="0" presStyleCnt="3">
        <dgm:presLayoutVars>
          <dgm:bulletEnabled val="1"/>
        </dgm:presLayoutVars>
      </dgm:prSet>
      <dgm:spPr/>
      <dgm:t>
        <a:bodyPr/>
        <a:lstStyle/>
        <a:p>
          <a:endParaRPr lang="en-US"/>
        </a:p>
      </dgm:t>
    </dgm:pt>
    <dgm:pt modelId="{A1A3E36B-2E51-4034-A1B5-DF00992320DB}" type="pres">
      <dgm:prSet presAssocID="{4130DD34-A3BF-448E-827A-5F0595A6E7D9}" presName="sibTrans" presStyleCnt="0"/>
      <dgm:spPr/>
    </dgm:pt>
    <dgm:pt modelId="{06DFE2F9-C4FB-4235-8389-229D3A06D44B}" type="pres">
      <dgm:prSet presAssocID="{FA2DE178-C37B-4983-8505-381F2CE3C1AA}" presName="node" presStyleLbl="node1" presStyleIdx="1" presStyleCnt="3">
        <dgm:presLayoutVars>
          <dgm:bulletEnabled val="1"/>
        </dgm:presLayoutVars>
      </dgm:prSet>
      <dgm:spPr/>
      <dgm:t>
        <a:bodyPr/>
        <a:lstStyle/>
        <a:p>
          <a:endParaRPr lang="en-US"/>
        </a:p>
      </dgm:t>
    </dgm:pt>
    <dgm:pt modelId="{D6C01495-C696-4C5A-AA28-ECF9E1CA9D45}" type="pres">
      <dgm:prSet presAssocID="{49B7E62D-2756-4770-9E8B-F3177CAC8911}" presName="sibTrans" presStyleCnt="0"/>
      <dgm:spPr/>
    </dgm:pt>
    <dgm:pt modelId="{6609CCE1-B7E5-448C-8B7A-1859DAB60394}" type="pres">
      <dgm:prSet presAssocID="{DD30BBB7-7AEE-41D6-8BF2-F7258A761B8D}" presName="node" presStyleLbl="node1" presStyleIdx="2" presStyleCnt="3">
        <dgm:presLayoutVars>
          <dgm:bulletEnabled val="1"/>
        </dgm:presLayoutVars>
      </dgm:prSet>
      <dgm:spPr/>
      <dgm:t>
        <a:bodyPr/>
        <a:lstStyle/>
        <a:p>
          <a:endParaRPr lang="en-US"/>
        </a:p>
      </dgm:t>
    </dgm:pt>
  </dgm:ptLst>
  <dgm:cxnLst>
    <dgm:cxn modelId="{3E633597-4E50-4509-AC40-95DB943B0706}" srcId="{A94886C4-1968-44BF-B6D1-9534E21A741F}" destId="{87365BD5-C6D6-4B93-A7DA-C6D5931C0C67}" srcOrd="0" destOrd="0" parTransId="{07116A39-F0D7-46A6-A28C-60016ABC4044}" sibTransId="{4130DD34-A3BF-448E-827A-5F0595A6E7D9}"/>
    <dgm:cxn modelId="{568044F0-05CF-4E1A-8D4F-1C24B2CEC20E}" type="presOf" srcId="{DD30BBB7-7AEE-41D6-8BF2-F7258A761B8D}" destId="{6609CCE1-B7E5-448C-8B7A-1859DAB60394}" srcOrd="0" destOrd="0" presId="urn:microsoft.com/office/officeart/2005/8/layout/default"/>
    <dgm:cxn modelId="{FFFB1738-C688-41AA-BED8-8ED7147E16F9}" srcId="{A94886C4-1968-44BF-B6D1-9534E21A741F}" destId="{FA2DE178-C37B-4983-8505-381F2CE3C1AA}" srcOrd="1" destOrd="0" parTransId="{0D83AD66-3D60-438E-ABDC-6F93617981E9}" sibTransId="{49B7E62D-2756-4770-9E8B-F3177CAC8911}"/>
    <dgm:cxn modelId="{9B276D36-2D16-4667-84A9-A805B82A8358}" type="presOf" srcId="{FA2DE178-C37B-4983-8505-381F2CE3C1AA}" destId="{06DFE2F9-C4FB-4235-8389-229D3A06D44B}" srcOrd="0" destOrd="0" presId="urn:microsoft.com/office/officeart/2005/8/layout/default"/>
    <dgm:cxn modelId="{43502FDD-37FC-4B21-9E6B-02ECF1B655A4}" type="presOf" srcId="{A94886C4-1968-44BF-B6D1-9534E21A741F}" destId="{D7A8FD5F-1BE4-4807-BB15-E30AFBCB7120}" srcOrd="0" destOrd="0" presId="urn:microsoft.com/office/officeart/2005/8/layout/default"/>
    <dgm:cxn modelId="{B4EBA95E-5EFD-45D3-96A8-F18FE1E11859}" type="presOf" srcId="{87365BD5-C6D6-4B93-A7DA-C6D5931C0C67}" destId="{78A2BD8D-D0BB-4FCB-9865-248F98B3898C}" srcOrd="0" destOrd="0" presId="urn:microsoft.com/office/officeart/2005/8/layout/default"/>
    <dgm:cxn modelId="{0933CA2E-67A9-48CF-AE22-91F2F75139FE}" srcId="{A94886C4-1968-44BF-B6D1-9534E21A741F}" destId="{DD30BBB7-7AEE-41D6-8BF2-F7258A761B8D}" srcOrd="2" destOrd="0" parTransId="{B8CED2EB-9A02-418F-9457-3A8587A592CB}" sibTransId="{25998440-7481-4CB2-AEA7-8FF9719AC7F4}"/>
    <dgm:cxn modelId="{DFA2E9B9-B241-4543-8989-6A1284D142A6}" type="presParOf" srcId="{D7A8FD5F-1BE4-4807-BB15-E30AFBCB7120}" destId="{78A2BD8D-D0BB-4FCB-9865-248F98B3898C}" srcOrd="0" destOrd="0" presId="urn:microsoft.com/office/officeart/2005/8/layout/default"/>
    <dgm:cxn modelId="{59CEDD43-7606-43C3-9182-ECBDC3FBB12E}" type="presParOf" srcId="{D7A8FD5F-1BE4-4807-BB15-E30AFBCB7120}" destId="{A1A3E36B-2E51-4034-A1B5-DF00992320DB}" srcOrd="1" destOrd="0" presId="urn:microsoft.com/office/officeart/2005/8/layout/default"/>
    <dgm:cxn modelId="{95C86927-7C44-4F7F-B11C-A005176A0963}" type="presParOf" srcId="{D7A8FD5F-1BE4-4807-BB15-E30AFBCB7120}" destId="{06DFE2F9-C4FB-4235-8389-229D3A06D44B}" srcOrd="2" destOrd="0" presId="urn:microsoft.com/office/officeart/2005/8/layout/default"/>
    <dgm:cxn modelId="{F121E24F-6A8A-44AF-B3FE-5AC123F10E12}" type="presParOf" srcId="{D7A8FD5F-1BE4-4807-BB15-E30AFBCB7120}" destId="{D6C01495-C696-4C5A-AA28-ECF9E1CA9D45}" srcOrd="3" destOrd="0" presId="urn:microsoft.com/office/officeart/2005/8/layout/default"/>
    <dgm:cxn modelId="{9AFA7505-1673-4C0E-9594-6DB677BEE3B4}" type="presParOf" srcId="{D7A8FD5F-1BE4-4807-BB15-E30AFBCB7120}" destId="{6609CCE1-B7E5-448C-8B7A-1859DAB6039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6BFBD59-8750-4338-85C2-1B1C58EF1D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662E3DE-30AD-43EB-8D82-E9099E8D664F}">
      <dgm:prSet phldrT="[Text]"/>
      <dgm:spPr/>
      <dgm:t>
        <a:bodyPr/>
        <a:lstStyle/>
        <a:p>
          <a:r>
            <a:rPr lang="en-US" dirty="0"/>
            <a:t>Experimental Graphics</a:t>
          </a:r>
        </a:p>
      </dgm:t>
    </dgm:pt>
    <dgm:pt modelId="{CEB7A1C6-CE76-4271-88A5-B2F4D4BE4031}" type="parTrans" cxnId="{A008A7F8-A62A-4957-A100-FA0B662B31FE}">
      <dgm:prSet/>
      <dgm:spPr/>
      <dgm:t>
        <a:bodyPr/>
        <a:lstStyle/>
        <a:p>
          <a:endParaRPr lang="en-US"/>
        </a:p>
      </dgm:t>
    </dgm:pt>
    <dgm:pt modelId="{AB4E43DF-F121-4042-971B-EE2FBB8421CF}" type="sibTrans" cxnId="{A008A7F8-A62A-4957-A100-FA0B662B31FE}">
      <dgm:prSet/>
      <dgm:spPr/>
      <dgm:t>
        <a:bodyPr/>
        <a:lstStyle/>
        <a:p>
          <a:endParaRPr lang="en-US"/>
        </a:p>
      </dgm:t>
    </dgm:pt>
    <dgm:pt modelId="{5030E7E1-614D-48D0-A8CA-B1E7C7478E22}" type="pres">
      <dgm:prSet presAssocID="{86BFBD59-8750-4338-85C2-1B1C58EF1D21}" presName="diagram" presStyleCnt="0">
        <dgm:presLayoutVars>
          <dgm:dir/>
          <dgm:resizeHandles val="exact"/>
        </dgm:presLayoutVars>
      </dgm:prSet>
      <dgm:spPr/>
      <dgm:t>
        <a:bodyPr/>
        <a:lstStyle/>
        <a:p>
          <a:endParaRPr lang="en-US"/>
        </a:p>
      </dgm:t>
    </dgm:pt>
    <dgm:pt modelId="{8108A46D-9A01-49B1-A770-EB2471F72E02}" type="pres">
      <dgm:prSet presAssocID="{4662E3DE-30AD-43EB-8D82-E9099E8D664F}" presName="node" presStyleLbl="node1" presStyleIdx="0" presStyleCnt="1" custScaleX="99984" custScaleY="19537" custLinFactNeighborX="3914" custLinFactNeighborY="-2615">
        <dgm:presLayoutVars>
          <dgm:bulletEnabled val="1"/>
        </dgm:presLayoutVars>
      </dgm:prSet>
      <dgm:spPr/>
      <dgm:t>
        <a:bodyPr/>
        <a:lstStyle/>
        <a:p>
          <a:endParaRPr lang="en-US"/>
        </a:p>
      </dgm:t>
    </dgm:pt>
  </dgm:ptLst>
  <dgm:cxnLst>
    <dgm:cxn modelId="{A008A7F8-A62A-4957-A100-FA0B662B31FE}" srcId="{86BFBD59-8750-4338-85C2-1B1C58EF1D21}" destId="{4662E3DE-30AD-43EB-8D82-E9099E8D664F}" srcOrd="0" destOrd="0" parTransId="{CEB7A1C6-CE76-4271-88A5-B2F4D4BE4031}" sibTransId="{AB4E43DF-F121-4042-971B-EE2FBB8421CF}"/>
    <dgm:cxn modelId="{F79365C6-91F8-46F4-81D1-D7333F86940C}" type="presOf" srcId="{4662E3DE-30AD-43EB-8D82-E9099E8D664F}" destId="{8108A46D-9A01-49B1-A770-EB2471F72E02}" srcOrd="0" destOrd="0" presId="urn:microsoft.com/office/officeart/2005/8/layout/default"/>
    <dgm:cxn modelId="{D9F498CC-9B6F-4835-8796-C64CC0D0517E}" type="presOf" srcId="{86BFBD59-8750-4338-85C2-1B1C58EF1D21}" destId="{5030E7E1-614D-48D0-A8CA-B1E7C7478E22}" srcOrd="0" destOrd="0" presId="urn:microsoft.com/office/officeart/2005/8/layout/default"/>
    <dgm:cxn modelId="{6007E975-5288-4C8E-A40E-BFE7F6ABC514}" type="presParOf" srcId="{5030E7E1-614D-48D0-A8CA-B1E7C7478E22}" destId="{8108A46D-9A01-49B1-A770-EB2471F72E0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9E28F69-7C84-43A9-8048-FD98B31324E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F993187-D084-4B54-BFA2-73959014F1A1}">
      <dgm:prSet phldrT="[Text]" custT="1"/>
      <dgm:spPr/>
      <dgm:t>
        <a:bodyPr/>
        <a:lstStyle/>
        <a:p>
          <a:r>
            <a:rPr lang="en-US" sz="3600" dirty="0"/>
            <a:t>Questionnaires</a:t>
          </a:r>
        </a:p>
      </dgm:t>
    </dgm:pt>
    <dgm:pt modelId="{324E9B07-0F69-4631-8C9A-2C6424D3EDCB}" type="parTrans" cxnId="{7B876429-C944-49AF-AD46-84ECB2A5DE1F}">
      <dgm:prSet/>
      <dgm:spPr/>
      <dgm:t>
        <a:bodyPr/>
        <a:lstStyle/>
        <a:p>
          <a:endParaRPr lang="en-US"/>
        </a:p>
      </dgm:t>
    </dgm:pt>
    <dgm:pt modelId="{4D098203-D0DA-47D3-9EF5-3907B14221B1}" type="sibTrans" cxnId="{7B876429-C944-49AF-AD46-84ECB2A5DE1F}">
      <dgm:prSet/>
      <dgm:spPr/>
      <dgm:t>
        <a:bodyPr/>
        <a:lstStyle/>
        <a:p>
          <a:endParaRPr lang="en-US"/>
        </a:p>
      </dgm:t>
    </dgm:pt>
    <dgm:pt modelId="{4A7D93A4-5078-4DE1-B94B-DB459B248FB4}" type="pres">
      <dgm:prSet presAssocID="{39E28F69-7C84-43A9-8048-FD98B31324EA}" presName="diagram" presStyleCnt="0">
        <dgm:presLayoutVars>
          <dgm:dir/>
          <dgm:resizeHandles val="exact"/>
        </dgm:presLayoutVars>
      </dgm:prSet>
      <dgm:spPr/>
      <dgm:t>
        <a:bodyPr/>
        <a:lstStyle/>
        <a:p>
          <a:endParaRPr lang="en-US"/>
        </a:p>
      </dgm:t>
    </dgm:pt>
    <dgm:pt modelId="{6B32DD10-91BF-487A-8320-5D45CFC94AAE}" type="pres">
      <dgm:prSet presAssocID="{6F993187-D084-4B54-BFA2-73959014F1A1}" presName="node" presStyleLbl="node1" presStyleIdx="0" presStyleCnt="1" custScaleX="90240" custScaleY="25108" custLinFactNeighborX="-37801" custLinFactNeighborY="26951">
        <dgm:presLayoutVars>
          <dgm:bulletEnabled val="1"/>
        </dgm:presLayoutVars>
      </dgm:prSet>
      <dgm:spPr/>
      <dgm:t>
        <a:bodyPr/>
        <a:lstStyle/>
        <a:p>
          <a:endParaRPr lang="en-US"/>
        </a:p>
      </dgm:t>
    </dgm:pt>
  </dgm:ptLst>
  <dgm:cxnLst>
    <dgm:cxn modelId="{7B876429-C944-49AF-AD46-84ECB2A5DE1F}" srcId="{39E28F69-7C84-43A9-8048-FD98B31324EA}" destId="{6F993187-D084-4B54-BFA2-73959014F1A1}" srcOrd="0" destOrd="0" parTransId="{324E9B07-0F69-4631-8C9A-2C6424D3EDCB}" sibTransId="{4D098203-D0DA-47D3-9EF5-3907B14221B1}"/>
    <dgm:cxn modelId="{0FE7C9AC-C351-4BF1-838A-075AB943C935}" type="presOf" srcId="{6F993187-D084-4B54-BFA2-73959014F1A1}" destId="{6B32DD10-91BF-487A-8320-5D45CFC94AAE}" srcOrd="0" destOrd="0" presId="urn:microsoft.com/office/officeart/2005/8/layout/default"/>
    <dgm:cxn modelId="{08B46B55-EF52-4718-9760-69264AF27B78}" type="presOf" srcId="{39E28F69-7C84-43A9-8048-FD98B31324EA}" destId="{4A7D93A4-5078-4DE1-B94B-DB459B248FB4}" srcOrd="0" destOrd="0" presId="urn:microsoft.com/office/officeart/2005/8/layout/default"/>
    <dgm:cxn modelId="{85CFCD0E-7B87-4342-9EBD-E058CECFCB7E}" type="presParOf" srcId="{4A7D93A4-5078-4DE1-B94B-DB459B248FB4}" destId="{6B32DD10-91BF-487A-8320-5D45CFC94AA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2E34465-9F68-4469-BF93-A4E236820700}" type="doc">
      <dgm:prSet loTypeId="urn:microsoft.com/office/officeart/2005/8/layout/equation2" loCatId="process" qsTypeId="urn:microsoft.com/office/officeart/2005/8/quickstyle/simple1" qsCatId="simple" csTypeId="urn:microsoft.com/office/officeart/2005/8/colors/accent1_2" csCatId="accent1" phldr="1"/>
      <dgm:spPr/>
    </dgm:pt>
    <dgm:pt modelId="{171F21C0-3E78-4249-BA5A-2C380969CE5A}">
      <dgm:prSet phldrT="[Text]"/>
      <dgm:spPr/>
      <dgm:t>
        <a:bodyPr/>
        <a:lstStyle/>
        <a:p>
          <a:r>
            <a:rPr lang="en-US" dirty="0"/>
            <a:t>Demographic</a:t>
          </a:r>
        </a:p>
      </dgm:t>
    </dgm:pt>
    <dgm:pt modelId="{FB167062-6611-44E1-90E1-FC074A268FC7}" type="parTrans" cxnId="{F0885F73-A078-4938-8652-9751AA5C6F49}">
      <dgm:prSet/>
      <dgm:spPr/>
      <dgm:t>
        <a:bodyPr/>
        <a:lstStyle/>
        <a:p>
          <a:endParaRPr lang="en-US"/>
        </a:p>
      </dgm:t>
    </dgm:pt>
    <dgm:pt modelId="{377219D3-CD5E-4915-A9DE-1C64D30DBC4F}" type="sibTrans" cxnId="{F0885F73-A078-4938-8652-9751AA5C6F49}">
      <dgm:prSet/>
      <dgm:spPr/>
      <dgm:t>
        <a:bodyPr/>
        <a:lstStyle/>
        <a:p>
          <a:endParaRPr lang="en-US"/>
        </a:p>
      </dgm:t>
    </dgm:pt>
    <dgm:pt modelId="{14722A03-0699-4AD9-A189-251BE6403013}" type="pres">
      <dgm:prSet presAssocID="{42E34465-9F68-4469-BF93-A4E236820700}" presName="Name0" presStyleCnt="0">
        <dgm:presLayoutVars>
          <dgm:dir/>
          <dgm:resizeHandles val="exact"/>
        </dgm:presLayoutVars>
      </dgm:prSet>
      <dgm:spPr/>
    </dgm:pt>
    <dgm:pt modelId="{5BAC1878-9112-457B-8CFA-98B071C3814F}" type="pres">
      <dgm:prSet presAssocID="{42E34465-9F68-4469-BF93-A4E236820700}" presName="vNodes" presStyleCnt="0"/>
      <dgm:spPr/>
    </dgm:pt>
    <dgm:pt modelId="{781579F4-4788-4A34-8CBE-105F2BD8786E}" type="pres">
      <dgm:prSet presAssocID="{42E34465-9F68-4469-BF93-A4E236820700}" presName="lastNode" presStyleLbl="node1" presStyleIdx="0" presStyleCnt="1" custLinFactNeighborX="-14952" custLinFactNeighborY="1972">
        <dgm:presLayoutVars>
          <dgm:bulletEnabled val="1"/>
        </dgm:presLayoutVars>
      </dgm:prSet>
      <dgm:spPr/>
      <dgm:t>
        <a:bodyPr/>
        <a:lstStyle/>
        <a:p>
          <a:endParaRPr lang="en-US"/>
        </a:p>
      </dgm:t>
    </dgm:pt>
  </dgm:ptLst>
  <dgm:cxnLst>
    <dgm:cxn modelId="{7C4785BD-F77F-4FA9-97C4-4BE81C4BBF63}" type="presOf" srcId="{171F21C0-3E78-4249-BA5A-2C380969CE5A}" destId="{781579F4-4788-4A34-8CBE-105F2BD8786E}" srcOrd="0" destOrd="0" presId="urn:microsoft.com/office/officeart/2005/8/layout/equation2"/>
    <dgm:cxn modelId="{7583B68D-0F4F-403F-A256-D6502938C100}" type="presOf" srcId="{42E34465-9F68-4469-BF93-A4E236820700}" destId="{14722A03-0699-4AD9-A189-251BE6403013}" srcOrd="0" destOrd="0" presId="urn:microsoft.com/office/officeart/2005/8/layout/equation2"/>
    <dgm:cxn modelId="{F0885F73-A078-4938-8652-9751AA5C6F49}" srcId="{42E34465-9F68-4469-BF93-A4E236820700}" destId="{171F21C0-3E78-4249-BA5A-2C380969CE5A}" srcOrd="0" destOrd="0" parTransId="{FB167062-6611-44E1-90E1-FC074A268FC7}" sibTransId="{377219D3-CD5E-4915-A9DE-1C64D30DBC4F}"/>
    <dgm:cxn modelId="{C8C2C945-E3C4-489A-93A3-E073DE2C10A9}" type="presParOf" srcId="{14722A03-0699-4AD9-A189-251BE6403013}" destId="{5BAC1878-9112-457B-8CFA-98B071C3814F}" srcOrd="0" destOrd="0" presId="urn:microsoft.com/office/officeart/2005/8/layout/equation2"/>
    <dgm:cxn modelId="{E7AA0778-EF83-4677-B7F6-FA2C7740B8BA}" type="presParOf" srcId="{14722A03-0699-4AD9-A189-251BE6403013}" destId="{781579F4-4788-4A34-8CBE-105F2BD8786E}" srcOrd="1"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5DF04CD-C5B2-413F-8CB4-5E65AD9204AA}" type="doc">
      <dgm:prSet loTypeId="urn:microsoft.com/office/officeart/2005/8/layout/equation2" loCatId="process" qsTypeId="urn:microsoft.com/office/officeart/2005/8/quickstyle/simple1" qsCatId="simple" csTypeId="urn:microsoft.com/office/officeart/2005/8/colors/accent1_2" csCatId="accent1" phldr="1"/>
      <dgm:spPr/>
    </dgm:pt>
    <dgm:pt modelId="{BCAD60BF-5EB0-41DD-83BE-8269F618351A}">
      <dgm:prSet phldrT="[Text]"/>
      <dgm:spPr/>
      <dgm:t>
        <a:bodyPr/>
        <a:lstStyle/>
        <a:p>
          <a:r>
            <a:rPr lang="en-US" dirty="0"/>
            <a:t>Prompting Questions</a:t>
          </a:r>
        </a:p>
      </dgm:t>
    </dgm:pt>
    <dgm:pt modelId="{3F7EEC98-5C86-46EC-84F5-294E35A5AEFF}" type="parTrans" cxnId="{B3F2298C-3F51-46DF-8917-989A023417CE}">
      <dgm:prSet/>
      <dgm:spPr/>
      <dgm:t>
        <a:bodyPr/>
        <a:lstStyle/>
        <a:p>
          <a:endParaRPr lang="en-US"/>
        </a:p>
      </dgm:t>
    </dgm:pt>
    <dgm:pt modelId="{787A3094-2627-41A9-AFB8-D45855C721E5}" type="sibTrans" cxnId="{B3F2298C-3F51-46DF-8917-989A023417CE}">
      <dgm:prSet/>
      <dgm:spPr/>
      <dgm:t>
        <a:bodyPr/>
        <a:lstStyle/>
        <a:p>
          <a:endParaRPr lang="en-US"/>
        </a:p>
      </dgm:t>
    </dgm:pt>
    <dgm:pt modelId="{5EAE9E95-14CA-4A80-9F44-DAB77472F85E}" type="pres">
      <dgm:prSet presAssocID="{65DF04CD-C5B2-413F-8CB4-5E65AD9204AA}" presName="Name0" presStyleCnt="0">
        <dgm:presLayoutVars>
          <dgm:dir/>
          <dgm:resizeHandles val="exact"/>
        </dgm:presLayoutVars>
      </dgm:prSet>
      <dgm:spPr/>
    </dgm:pt>
    <dgm:pt modelId="{F0507255-DC66-4DC3-8A1A-60B430E53A04}" type="pres">
      <dgm:prSet presAssocID="{65DF04CD-C5B2-413F-8CB4-5E65AD9204AA}" presName="vNodes" presStyleCnt="0"/>
      <dgm:spPr/>
    </dgm:pt>
    <dgm:pt modelId="{1FE19BCA-E917-417A-96B4-C1502A23239A}" type="pres">
      <dgm:prSet presAssocID="{65DF04CD-C5B2-413F-8CB4-5E65AD9204AA}" presName="lastNode" presStyleLbl="node1" presStyleIdx="0" presStyleCnt="1">
        <dgm:presLayoutVars>
          <dgm:bulletEnabled val="1"/>
        </dgm:presLayoutVars>
      </dgm:prSet>
      <dgm:spPr/>
      <dgm:t>
        <a:bodyPr/>
        <a:lstStyle/>
        <a:p>
          <a:endParaRPr lang="en-US"/>
        </a:p>
      </dgm:t>
    </dgm:pt>
  </dgm:ptLst>
  <dgm:cxnLst>
    <dgm:cxn modelId="{B662C646-1BB0-4013-BBE6-B91142D7F19C}" type="presOf" srcId="{BCAD60BF-5EB0-41DD-83BE-8269F618351A}" destId="{1FE19BCA-E917-417A-96B4-C1502A23239A}" srcOrd="0" destOrd="0" presId="urn:microsoft.com/office/officeart/2005/8/layout/equation2"/>
    <dgm:cxn modelId="{BAD11BEA-A7F5-4F3A-BB28-BE51275869FD}" type="presOf" srcId="{65DF04CD-C5B2-413F-8CB4-5E65AD9204AA}" destId="{5EAE9E95-14CA-4A80-9F44-DAB77472F85E}" srcOrd="0" destOrd="0" presId="urn:microsoft.com/office/officeart/2005/8/layout/equation2"/>
    <dgm:cxn modelId="{B3F2298C-3F51-46DF-8917-989A023417CE}" srcId="{65DF04CD-C5B2-413F-8CB4-5E65AD9204AA}" destId="{BCAD60BF-5EB0-41DD-83BE-8269F618351A}" srcOrd="0" destOrd="0" parTransId="{3F7EEC98-5C86-46EC-84F5-294E35A5AEFF}" sibTransId="{787A3094-2627-41A9-AFB8-D45855C721E5}"/>
    <dgm:cxn modelId="{86902E1A-5A86-4968-90B9-CDD30A697D69}" type="presParOf" srcId="{5EAE9E95-14CA-4A80-9F44-DAB77472F85E}" destId="{F0507255-DC66-4DC3-8A1A-60B430E53A04}" srcOrd="0" destOrd="0" presId="urn:microsoft.com/office/officeart/2005/8/layout/equation2"/>
    <dgm:cxn modelId="{5DA147ED-103D-4BAE-B79F-839B94A832ED}" type="presParOf" srcId="{5EAE9E95-14CA-4A80-9F44-DAB77472F85E}" destId="{1FE19BCA-E917-417A-96B4-C1502A23239A}" srcOrd="1" destOrd="0" presId="urn:microsoft.com/office/officeart/2005/8/layout/equati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1E9CDE6-EB3E-45AA-83C2-633C3BB4FA98}" type="doc">
      <dgm:prSet loTypeId="urn:microsoft.com/office/officeart/2005/8/layout/equation2" loCatId="process" qsTypeId="urn:microsoft.com/office/officeart/2005/8/quickstyle/simple1" qsCatId="simple" csTypeId="urn:microsoft.com/office/officeart/2005/8/colors/accent1_2" csCatId="accent1" phldr="1"/>
      <dgm:spPr/>
    </dgm:pt>
    <dgm:pt modelId="{BBA05A51-B67C-48FF-90E0-7F05E1DAC0C1}">
      <dgm:prSet phldrT="[Text]"/>
      <dgm:spPr/>
      <dgm:t>
        <a:bodyPr/>
        <a:lstStyle/>
        <a:p>
          <a:r>
            <a:rPr lang="en-US" dirty="0"/>
            <a:t>Descriptive Questions</a:t>
          </a:r>
        </a:p>
      </dgm:t>
    </dgm:pt>
    <dgm:pt modelId="{564283C8-31BA-4CD6-A6C9-AFD395A609F0}" type="parTrans" cxnId="{B0F843DA-3A91-473A-9E62-74D1398CA1A3}">
      <dgm:prSet/>
      <dgm:spPr/>
      <dgm:t>
        <a:bodyPr/>
        <a:lstStyle/>
        <a:p>
          <a:endParaRPr lang="en-US"/>
        </a:p>
      </dgm:t>
    </dgm:pt>
    <dgm:pt modelId="{9B2A707F-8DC3-432F-9A19-35D305B8C9B7}" type="sibTrans" cxnId="{B0F843DA-3A91-473A-9E62-74D1398CA1A3}">
      <dgm:prSet/>
      <dgm:spPr/>
      <dgm:t>
        <a:bodyPr/>
        <a:lstStyle/>
        <a:p>
          <a:endParaRPr lang="en-US"/>
        </a:p>
      </dgm:t>
    </dgm:pt>
    <dgm:pt modelId="{42E59D18-39FC-4AED-BD33-665194108A65}" type="pres">
      <dgm:prSet presAssocID="{31E9CDE6-EB3E-45AA-83C2-633C3BB4FA98}" presName="Name0" presStyleCnt="0">
        <dgm:presLayoutVars>
          <dgm:dir/>
          <dgm:resizeHandles val="exact"/>
        </dgm:presLayoutVars>
      </dgm:prSet>
      <dgm:spPr/>
    </dgm:pt>
    <dgm:pt modelId="{4C266E67-F9F9-4DB2-8CF0-C0AC15AB4B41}" type="pres">
      <dgm:prSet presAssocID="{31E9CDE6-EB3E-45AA-83C2-633C3BB4FA98}" presName="vNodes" presStyleCnt="0"/>
      <dgm:spPr/>
    </dgm:pt>
    <dgm:pt modelId="{45039FB5-FABF-4CDC-AA9E-901035D8EB37}" type="pres">
      <dgm:prSet presAssocID="{31E9CDE6-EB3E-45AA-83C2-633C3BB4FA98}" presName="lastNode" presStyleLbl="node1" presStyleIdx="0" presStyleCnt="1" custLinFactNeighborX="67080" custLinFactNeighborY="87366">
        <dgm:presLayoutVars>
          <dgm:bulletEnabled val="1"/>
        </dgm:presLayoutVars>
      </dgm:prSet>
      <dgm:spPr/>
      <dgm:t>
        <a:bodyPr/>
        <a:lstStyle/>
        <a:p>
          <a:endParaRPr lang="en-US"/>
        </a:p>
      </dgm:t>
    </dgm:pt>
  </dgm:ptLst>
  <dgm:cxnLst>
    <dgm:cxn modelId="{B0F843DA-3A91-473A-9E62-74D1398CA1A3}" srcId="{31E9CDE6-EB3E-45AA-83C2-633C3BB4FA98}" destId="{BBA05A51-B67C-48FF-90E0-7F05E1DAC0C1}" srcOrd="0" destOrd="0" parTransId="{564283C8-31BA-4CD6-A6C9-AFD395A609F0}" sibTransId="{9B2A707F-8DC3-432F-9A19-35D305B8C9B7}"/>
    <dgm:cxn modelId="{F6632B89-23D3-4C48-8EBA-9B6CA5AE07FB}" type="presOf" srcId="{BBA05A51-B67C-48FF-90E0-7F05E1DAC0C1}" destId="{45039FB5-FABF-4CDC-AA9E-901035D8EB37}" srcOrd="0" destOrd="0" presId="urn:microsoft.com/office/officeart/2005/8/layout/equation2"/>
    <dgm:cxn modelId="{B49D7BD7-7DE7-474F-ADE8-C137F97B28C4}" type="presOf" srcId="{31E9CDE6-EB3E-45AA-83C2-633C3BB4FA98}" destId="{42E59D18-39FC-4AED-BD33-665194108A65}" srcOrd="0" destOrd="0" presId="urn:microsoft.com/office/officeart/2005/8/layout/equation2"/>
    <dgm:cxn modelId="{8BF2B5F4-1D91-4495-8999-9C4B21122AD2}" type="presParOf" srcId="{42E59D18-39FC-4AED-BD33-665194108A65}" destId="{4C266E67-F9F9-4DB2-8CF0-C0AC15AB4B41}" srcOrd="0" destOrd="0" presId="urn:microsoft.com/office/officeart/2005/8/layout/equation2"/>
    <dgm:cxn modelId="{1A27C385-7641-49C8-B71A-618936C93875}" type="presParOf" srcId="{42E59D18-39FC-4AED-BD33-665194108A65}" destId="{45039FB5-FABF-4CDC-AA9E-901035D8EB37}" srcOrd="1" destOrd="0" presId="urn:microsoft.com/office/officeart/2005/8/layout/equati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0F989C2-A673-4BCA-8B8A-EAE25DC831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356E6A-FDDB-4006-B2F8-9B7D5AC9C6B8}">
      <dgm:prSet phldrT="[Text]" custT="1"/>
      <dgm:spPr/>
      <dgm:t>
        <a:bodyPr/>
        <a:lstStyle/>
        <a:p>
          <a:r>
            <a:rPr lang="en-US" sz="3200" dirty="0"/>
            <a:t>Procedural sequence was defined by the following steps:</a:t>
          </a:r>
        </a:p>
      </dgm:t>
    </dgm:pt>
    <dgm:pt modelId="{5A0CF770-61AD-4019-A3A9-121BB180E4D4}" type="parTrans" cxnId="{BEF6E063-B7C6-42F7-8767-24676DBF2D90}">
      <dgm:prSet/>
      <dgm:spPr/>
      <dgm:t>
        <a:bodyPr/>
        <a:lstStyle/>
        <a:p>
          <a:endParaRPr lang="en-US"/>
        </a:p>
      </dgm:t>
    </dgm:pt>
    <dgm:pt modelId="{A46E04C9-483F-4D6C-868B-7E22B29FB6AA}" type="sibTrans" cxnId="{BEF6E063-B7C6-42F7-8767-24676DBF2D90}">
      <dgm:prSet/>
      <dgm:spPr/>
      <dgm:t>
        <a:bodyPr/>
        <a:lstStyle/>
        <a:p>
          <a:endParaRPr lang="en-US"/>
        </a:p>
      </dgm:t>
    </dgm:pt>
    <dgm:pt modelId="{154A1047-7C0D-4743-A5A2-8C6691E44ACF}" type="pres">
      <dgm:prSet presAssocID="{30F989C2-A673-4BCA-8B8A-EAE25DC83119}" presName="linear" presStyleCnt="0">
        <dgm:presLayoutVars>
          <dgm:animLvl val="lvl"/>
          <dgm:resizeHandles val="exact"/>
        </dgm:presLayoutVars>
      </dgm:prSet>
      <dgm:spPr/>
      <dgm:t>
        <a:bodyPr/>
        <a:lstStyle/>
        <a:p>
          <a:endParaRPr lang="en-US"/>
        </a:p>
      </dgm:t>
    </dgm:pt>
    <dgm:pt modelId="{2083D195-0348-43FE-BB3B-92DE85102C1D}" type="pres">
      <dgm:prSet presAssocID="{50356E6A-FDDB-4006-B2F8-9B7D5AC9C6B8}" presName="parentText" presStyleLbl="node1" presStyleIdx="0" presStyleCnt="1" custLinFactY="-4561" custLinFactNeighborX="-5" custLinFactNeighborY="-100000">
        <dgm:presLayoutVars>
          <dgm:chMax val="0"/>
          <dgm:bulletEnabled val="1"/>
        </dgm:presLayoutVars>
      </dgm:prSet>
      <dgm:spPr/>
      <dgm:t>
        <a:bodyPr/>
        <a:lstStyle/>
        <a:p>
          <a:endParaRPr lang="en-US"/>
        </a:p>
      </dgm:t>
    </dgm:pt>
  </dgm:ptLst>
  <dgm:cxnLst>
    <dgm:cxn modelId="{4EE4A92C-B34B-4EA3-B0C6-41DE4BC1E4E7}" type="presOf" srcId="{30F989C2-A673-4BCA-8B8A-EAE25DC83119}" destId="{154A1047-7C0D-4743-A5A2-8C6691E44ACF}" srcOrd="0" destOrd="0" presId="urn:microsoft.com/office/officeart/2005/8/layout/vList2"/>
    <dgm:cxn modelId="{8EF4CC91-F7D0-4666-A52A-39A05E433497}" type="presOf" srcId="{50356E6A-FDDB-4006-B2F8-9B7D5AC9C6B8}" destId="{2083D195-0348-43FE-BB3B-92DE85102C1D}" srcOrd="0" destOrd="0" presId="urn:microsoft.com/office/officeart/2005/8/layout/vList2"/>
    <dgm:cxn modelId="{BEF6E063-B7C6-42F7-8767-24676DBF2D90}" srcId="{30F989C2-A673-4BCA-8B8A-EAE25DC83119}" destId="{50356E6A-FDDB-4006-B2F8-9B7D5AC9C6B8}" srcOrd="0" destOrd="0" parTransId="{5A0CF770-61AD-4019-A3A9-121BB180E4D4}" sibTransId="{A46E04C9-483F-4D6C-868B-7E22B29FB6AA}"/>
    <dgm:cxn modelId="{2D7110F0-9C8D-4793-8515-838644503D6D}" type="presParOf" srcId="{154A1047-7C0D-4743-A5A2-8C6691E44ACF}" destId="{2083D195-0348-43FE-BB3B-92DE85102C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3F4FA5-220F-43D6-A4A7-2CC88DA4BF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7D3CF6F-6065-4D64-BB89-DBBFBCA79904}">
      <dgm:prSet phldrT="[Text]" custT="1"/>
      <dgm:spPr/>
      <dgm:t>
        <a:bodyPr/>
        <a:lstStyle/>
        <a:p>
          <a:r>
            <a:rPr lang="en-US" sz="3200" b="1" u="sng" dirty="0"/>
            <a:t>Data Source:</a:t>
          </a:r>
          <a:r>
            <a:rPr lang="en-US" sz="3200" b="0" u="none" dirty="0"/>
            <a:t> Data were entered into SPSS to determine the differences between each sex and their responses and evaluations regarding the different colors of the products</a:t>
          </a:r>
          <a:endParaRPr lang="en-US" sz="3200" b="1" u="sng" dirty="0"/>
        </a:p>
      </dgm:t>
    </dgm:pt>
    <dgm:pt modelId="{FE77367E-6C94-4EE3-A37B-049A9F646515}" type="parTrans" cxnId="{E0206D3C-CC16-4E32-88EB-9A87FB668657}">
      <dgm:prSet/>
      <dgm:spPr/>
      <dgm:t>
        <a:bodyPr/>
        <a:lstStyle/>
        <a:p>
          <a:endParaRPr lang="en-US"/>
        </a:p>
      </dgm:t>
    </dgm:pt>
    <dgm:pt modelId="{FDC3E516-246D-41F3-A69F-B65827C9B57E}" type="sibTrans" cxnId="{E0206D3C-CC16-4E32-88EB-9A87FB668657}">
      <dgm:prSet/>
      <dgm:spPr/>
      <dgm:t>
        <a:bodyPr/>
        <a:lstStyle/>
        <a:p>
          <a:endParaRPr lang="en-US"/>
        </a:p>
      </dgm:t>
    </dgm:pt>
    <dgm:pt modelId="{85A48403-0702-4111-BF42-73FB55459393}" type="pres">
      <dgm:prSet presAssocID="{E33F4FA5-220F-43D6-A4A7-2CC88DA4BF46}" presName="diagram" presStyleCnt="0">
        <dgm:presLayoutVars>
          <dgm:dir/>
          <dgm:resizeHandles val="exact"/>
        </dgm:presLayoutVars>
      </dgm:prSet>
      <dgm:spPr/>
      <dgm:t>
        <a:bodyPr/>
        <a:lstStyle/>
        <a:p>
          <a:endParaRPr lang="en-US"/>
        </a:p>
      </dgm:t>
    </dgm:pt>
    <dgm:pt modelId="{B0AB5C22-7A9D-46E8-9E05-7676E2A7D48C}" type="pres">
      <dgm:prSet presAssocID="{27D3CF6F-6065-4D64-BB89-DBBFBCA79904}" presName="node" presStyleLbl="node1" presStyleIdx="0" presStyleCnt="1" custScaleX="77495" custScaleY="43594" custLinFactNeighborX="7276" custLinFactNeighborY="822">
        <dgm:presLayoutVars>
          <dgm:bulletEnabled val="1"/>
        </dgm:presLayoutVars>
      </dgm:prSet>
      <dgm:spPr/>
      <dgm:t>
        <a:bodyPr/>
        <a:lstStyle/>
        <a:p>
          <a:endParaRPr lang="en-US"/>
        </a:p>
      </dgm:t>
    </dgm:pt>
  </dgm:ptLst>
  <dgm:cxnLst>
    <dgm:cxn modelId="{E0206D3C-CC16-4E32-88EB-9A87FB668657}" srcId="{E33F4FA5-220F-43D6-A4A7-2CC88DA4BF46}" destId="{27D3CF6F-6065-4D64-BB89-DBBFBCA79904}" srcOrd="0" destOrd="0" parTransId="{FE77367E-6C94-4EE3-A37B-049A9F646515}" sibTransId="{FDC3E516-246D-41F3-A69F-B65827C9B57E}"/>
    <dgm:cxn modelId="{AC93655C-5DF9-4688-9282-9330A5C2694C}" type="presOf" srcId="{E33F4FA5-220F-43D6-A4A7-2CC88DA4BF46}" destId="{85A48403-0702-4111-BF42-73FB55459393}" srcOrd="0" destOrd="0" presId="urn:microsoft.com/office/officeart/2005/8/layout/default"/>
    <dgm:cxn modelId="{81C6A9F4-1A3E-42E1-B14C-C67A184CFC9C}" type="presOf" srcId="{27D3CF6F-6065-4D64-BB89-DBBFBCA79904}" destId="{B0AB5C22-7A9D-46E8-9E05-7676E2A7D48C}" srcOrd="0" destOrd="0" presId="urn:microsoft.com/office/officeart/2005/8/layout/default"/>
    <dgm:cxn modelId="{5F1C16B8-869D-4605-9711-BAE5591A88D1}" type="presParOf" srcId="{85A48403-0702-4111-BF42-73FB55459393}" destId="{B0AB5C22-7A9D-46E8-9E05-7676E2A7D48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F4E0AFF-F82C-45BA-86FC-BBF10B085A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2E69D5B-0F2D-4B84-A84C-DF617DF7EF7D}">
      <dgm:prSet phldrT="[Text]"/>
      <dgm:spPr/>
      <dgm:t>
        <a:bodyPr/>
        <a:lstStyle/>
        <a:p>
          <a:r>
            <a:rPr lang="en-US" b="1" u="sng" dirty="0"/>
            <a:t>Hypothesis #1: </a:t>
          </a:r>
          <a:r>
            <a:rPr lang="en-US" b="1" dirty="0"/>
            <a:t>Females will be more likely to purchase the pink product as compared to males</a:t>
          </a:r>
          <a:endParaRPr lang="en-US" b="1" u="sng" dirty="0"/>
        </a:p>
      </dgm:t>
    </dgm:pt>
    <dgm:pt modelId="{0BAD017F-C91D-4B89-9320-3C1047A71D3D}" type="parTrans" cxnId="{5D488A89-0D85-4D8B-AF12-5E76AA95A64B}">
      <dgm:prSet/>
      <dgm:spPr/>
      <dgm:t>
        <a:bodyPr/>
        <a:lstStyle/>
        <a:p>
          <a:endParaRPr lang="en-US"/>
        </a:p>
      </dgm:t>
    </dgm:pt>
    <dgm:pt modelId="{8EC60AF9-31A9-43FF-9905-FF16438545FB}" type="sibTrans" cxnId="{5D488A89-0D85-4D8B-AF12-5E76AA95A64B}">
      <dgm:prSet/>
      <dgm:spPr/>
      <dgm:t>
        <a:bodyPr/>
        <a:lstStyle/>
        <a:p>
          <a:endParaRPr lang="en-US"/>
        </a:p>
      </dgm:t>
    </dgm:pt>
    <dgm:pt modelId="{B6601EF5-6354-43B8-A908-5B042C97B1A2}" type="pres">
      <dgm:prSet presAssocID="{3F4E0AFF-F82C-45BA-86FC-BBF10B085A69}" presName="diagram" presStyleCnt="0">
        <dgm:presLayoutVars>
          <dgm:dir/>
          <dgm:resizeHandles val="exact"/>
        </dgm:presLayoutVars>
      </dgm:prSet>
      <dgm:spPr/>
      <dgm:t>
        <a:bodyPr/>
        <a:lstStyle/>
        <a:p>
          <a:endParaRPr lang="en-US"/>
        </a:p>
      </dgm:t>
    </dgm:pt>
    <dgm:pt modelId="{318369B9-2D96-4F56-BE8F-E84E6AFEE26F}" type="pres">
      <dgm:prSet presAssocID="{12E69D5B-0F2D-4B84-A84C-DF617DF7EF7D}" presName="node" presStyleLbl="node1" presStyleIdx="0" presStyleCnt="1" custScaleX="83333" custScaleY="102273">
        <dgm:presLayoutVars>
          <dgm:bulletEnabled val="1"/>
        </dgm:presLayoutVars>
      </dgm:prSet>
      <dgm:spPr/>
      <dgm:t>
        <a:bodyPr/>
        <a:lstStyle/>
        <a:p>
          <a:endParaRPr lang="en-US"/>
        </a:p>
      </dgm:t>
    </dgm:pt>
  </dgm:ptLst>
  <dgm:cxnLst>
    <dgm:cxn modelId="{5D488A89-0D85-4D8B-AF12-5E76AA95A64B}" srcId="{3F4E0AFF-F82C-45BA-86FC-BBF10B085A69}" destId="{12E69D5B-0F2D-4B84-A84C-DF617DF7EF7D}" srcOrd="0" destOrd="0" parTransId="{0BAD017F-C91D-4B89-9320-3C1047A71D3D}" sibTransId="{8EC60AF9-31A9-43FF-9905-FF16438545FB}"/>
    <dgm:cxn modelId="{8255E6B8-C8C6-4475-BBE1-8443A41125B8}" type="presOf" srcId="{12E69D5B-0F2D-4B84-A84C-DF617DF7EF7D}" destId="{318369B9-2D96-4F56-BE8F-E84E6AFEE26F}" srcOrd="0" destOrd="0" presId="urn:microsoft.com/office/officeart/2005/8/layout/default"/>
    <dgm:cxn modelId="{82EFCB8B-815A-4E8D-9D13-C282579F756E}" type="presOf" srcId="{3F4E0AFF-F82C-45BA-86FC-BBF10B085A69}" destId="{B6601EF5-6354-43B8-A908-5B042C97B1A2}" srcOrd="0" destOrd="0" presId="urn:microsoft.com/office/officeart/2005/8/layout/default"/>
    <dgm:cxn modelId="{99DF1BE7-46DA-4F4C-B1D2-72672689D0A5}" type="presParOf" srcId="{B6601EF5-6354-43B8-A908-5B042C97B1A2}" destId="{318369B9-2D96-4F56-BE8F-E84E6AFEE26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6D9FD60-73D0-4D63-8B91-98ED6FF846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DC096F4-EF40-4432-9131-F099FC7D3018}">
      <dgm:prSet phldrT="[Text]"/>
      <dgm:spPr/>
      <dgm:t>
        <a:bodyPr/>
        <a:lstStyle/>
        <a:p>
          <a:r>
            <a:rPr lang="en-US" b="1" u="sng" dirty="0"/>
            <a:t>Hypothesis #2: </a:t>
          </a:r>
          <a:r>
            <a:rPr lang="en-US" b="1" dirty="0"/>
            <a:t>Males will find the pink products less attractive than females will</a:t>
          </a:r>
          <a:endParaRPr lang="en-US" b="1" u="sng" dirty="0"/>
        </a:p>
      </dgm:t>
    </dgm:pt>
    <dgm:pt modelId="{62E070A4-87A3-40EF-9751-1AFA7CAC3DAB}" type="parTrans" cxnId="{CC068340-2193-4DB9-A296-848D9A5BAC1A}">
      <dgm:prSet/>
      <dgm:spPr/>
      <dgm:t>
        <a:bodyPr/>
        <a:lstStyle/>
        <a:p>
          <a:endParaRPr lang="en-US"/>
        </a:p>
      </dgm:t>
    </dgm:pt>
    <dgm:pt modelId="{4E65C14A-65E4-432D-87FC-0AE99EF1BD7A}" type="sibTrans" cxnId="{CC068340-2193-4DB9-A296-848D9A5BAC1A}">
      <dgm:prSet/>
      <dgm:spPr/>
      <dgm:t>
        <a:bodyPr/>
        <a:lstStyle/>
        <a:p>
          <a:endParaRPr lang="en-US"/>
        </a:p>
      </dgm:t>
    </dgm:pt>
    <dgm:pt modelId="{AC99500C-4D86-479E-B11E-890B657A4B64}" type="pres">
      <dgm:prSet presAssocID="{26D9FD60-73D0-4D63-8B91-98ED6FF84677}" presName="diagram" presStyleCnt="0">
        <dgm:presLayoutVars>
          <dgm:dir/>
          <dgm:resizeHandles val="exact"/>
        </dgm:presLayoutVars>
      </dgm:prSet>
      <dgm:spPr/>
      <dgm:t>
        <a:bodyPr/>
        <a:lstStyle/>
        <a:p>
          <a:endParaRPr lang="en-US"/>
        </a:p>
      </dgm:t>
    </dgm:pt>
    <dgm:pt modelId="{3CA9B8D5-4AA9-4F48-A051-28B0268B457C}" type="pres">
      <dgm:prSet presAssocID="{ADC096F4-EF40-4432-9131-F099FC7D3018}" presName="node" presStyleLbl="node1" presStyleIdx="0" presStyleCnt="1" custScaleY="123699">
        <dgm:presLayoutVars>
          <dgm:bulletEnabled val="1"/>
        </dgm:presLayoutVars>
      </dgm:prSet>
      <dgm:spPr/>
      <dgm:t>
        <a:bodyPr/>
        <a:lstStyle/>
        <a:p>
          <a:endParaRPr lang="en-US"/>
        </a:p>
      </dgm:t>
    </dgm:pt>
  </dgm:ptLst>
  <dgm:cxnLst>
    <dgm:cxn modelId="{4BA58741-E243-4E18-A31A-50035961AE86}" type="presOf" srcId="{ADC096F4-EF40-4432-9131-F099FC7D3018}" destId="{3CA9B8D5-4AA9-4F48-A051-28B0268B457C}" srcOrd="0" destOrd="0" presId="urn:microsoft.com/office/officeart/2005/8/layout/default"/>
    <dgm:cxn modelId="{CC068340-2193-4DB9-A296-848D9A5BAC1A}" srcId="{26D9FD60-73D0-4D63-8B91-98ED6FF84677}" destId="{ADC096F4-EF40-4432-9131-F099FC7D3018}" srcOrd="0" destOrd="0" parTransId="{62E070A4-87A3-40EF-9751-1AFA7CAC3DAB}" sibTransId="{4E65C14A-65E4-432D-87FC-0AE99EF1BD7A}"/>
    <dgm:cxn modelId="{2E3BA0CB-3EB8-4D8C-B4C3-55B898852565}" type="presOf" srcId="{26D9FD60-73D0-4D63-8B91-98ED6FF84677}" destId="{AC99500C-4D86-479E-B11E-890B657A4B64}" srcOrd="0" destOrd="0" presId="urn:microsoft.com/office/officeart/2005/8/layout/default"/>
    <dgm:cxn modelId="{B1BA6BA5-FF1D-4D78-86DE-F29412195B15}" type="presParOf" srcId="{AC99500C-4D86-479E-B11E-890B657A4B64}" destId="{3CA9B8D5-4AA9-4F48-A051-28B0268B457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467F340-81DB-4666-B49B-A0C193A54D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7A38F5-87EE-43B9-A69A-F484E2546D71}">
      <dgm:prSet phldrT="[Text]"/>
      <dgm:spPr/>
      <dgm:t>
        <a:bodyPr/>
        <a:lstStyle/>
        <a:p>
          <a:r>
            <a:rPr lang="en-US" b="1" u="sng" dirty="0"/>
            <a:t>Hypothesis #3:</a:t>
          </a:r>
          <a:r>
            <a:rPr lang="en-US" b="0" u="none" dirty="0"/>
            <a:t> </a:t>
          </a:r>
          <a:r>
            <a:rPr lang="en-US" b="1" dirty="0"/>
            <a:t>Males will find the pink products  less durable as compared to females</a:t>
          </a:r>
          <a:endParaRPr lang="en-US" b="1" u="sng" dirty="0"/>
        </a:p>
      </dgm:t>
    </dgm:pt>
    <dgm:pt modelId="{0293DCF7-F958-48DB-9844-55194F7080B7}" type="parTrans" cxnId="{C6042015-7055-4CCC-A487-DC0CBD8D476E}">
      <dgm:prSet/>
      <dgm:spPr/>
      <dgm:t>
        <a:bodyPr/>
        <a:lstStyle/>
        <a:p>
          <a:endParaRPr lang="en-US"/>
        </a:p>
      </dgm:t>
    </dgm:pt>
    <dgm:pt modelId="{CB130A22-D28E-44F6-BC18-813739FA95E5}" type="sibTrans" cxnId="{C6042015-7055-4CCC-A487-DC0CBD8D476E}">
      <dgm:prSet/>
      <dgm:spPr/>
      <dgm:t>
        <a:bodyPr/>
        <a:lstStyle/>
        <a:p>
          <a:endParaRPr lang="en-US"/>
        </a:p>
      </dgm:t>
    </dgm:pt>
    <dgm:pt modelId="{4F015BC1-2A66-45E2-8FFA-88791F2AABA7}" type="pres">
      <dgm:prSet presAssocID="{5467F340-81DB-4666-B49B-A0C193A54D90}" presName="diagram" presStyleCnt="0">
        <dgm:presLayoutVars>
          <dgm:dir/>
          <dgm:resizeHandles val="exact"/>
        </dgm:presLayoutVars>
      </dgm:prSet>
      <dgm:spPr/>
      <dgm:t>
        <a:bodyPr/>
        <a:lstStyle/>
        <a:p>
          <a:endParaRPr lang="en-US"/>
        </a:p>
      </dgm:t>
    </dgm:pt>
    <dgm:pt modelId="{90621C7E-0EFB-4CE8-BC2C-BDC2DFE4C341}" type="pres">
      <dgm:prSet presAssocID="{927A38F5-87EE-43B9-A69A-F484E2546D71}" presName="node" presStyleLbl="node1" presStyleIdx="0" presStyleCnt="1" custScaleY="120467">
        <dgm:presLayoutVars>
          <dgm:bulletEnabled val="1"/>
        </dgm:presLayoutVars>
      </dgm:prSet>
      <dgm:spPr/>
      <dgm:t>
        <a:bodyPr/>
        <a:lstStyle/>
        <a:p>
          <a:endParaRPr lang="en-US"/>
        </a:p>
      </dgm:t>
    </dgm:pt>
  </dgm:ptLst>
  <dgm:cxnLst>
    <dgm:cxn modelId="{53CB33E8-91B1-4152-8881-B75C381F0E3D}" type="presOf" srcId="{927A38F5-87EE-43B9-A69A-F484E2546D71}" destId="{90621C7E-0EFB-4CE8-BC2C-BDC2DFE4C341}" srcOrd="0" destOrd="0" presId="urn:microsoft.com/office/officeart/2005/8/layout/default"/>
    <dgm:cxn modelId="{95090E60-F2D5-4BF5-B52E-C9EA901F0254}" type="presOf" srcId="{5467F340-81DB-4666-B49B-A0C193A54D90}" destId="{4F015BC1-2A66-45E2-8FFA-88791F2AABA7}" srcOrd="0" destOrd="0" presId="urn:microsoft.com/office/officeart/2005/8/layout/default"/>
    <dgm:cxn modelId="{C6042015-7055-4CCC-A487-DC0CBD8D476E}" srcId="{5467F340-81DB-4666-B49B-A0C193A54D90}" destId="{927A38F5-87EE-43B9-A69A-F484E2546D71}" srcOrd="0" destOrd="0" parTransId="{0293DCF7-F958-48DB-9844-55194F7080B7}" sibTransId="{CB130A22-D28E-44F6-BC18-813739FA95E5}"/>
    <dgm:cxn modelId="{08CB3B3F-C767-42F9-8890-25DF92B585EC}" type="presParOf" srcId="{4F015BC1-2A66-45E2-8FFA-88791F2AABA7}" destId="{90621C7E-0EFB-4CE8-BC2C-BDC2DFE4C34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5A66BB-6522-4C65-96D2-ED3A39B355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480BDF3-57E1-41FB-A0B5-ABF1F378A445}">
      <dgm:prSet phldrT="[Text]" custT="1"/>
      <dgm:spPr/>
      <dgm:t>
        <a:bodyPr/>
        <a:lstStyle/>
        <a:p>
          <a:r>
            <a:rPr lang="en-US" sz="1600" dirty="0"/>
            <a:t>Theory was first proposed by Ewald </a:t>
          </a:r>
          <a:r>
            <a:rPr lang="en-US" sz="1600" dirty="0" err="1"/>
            <a:t>Hering</a:t>
          </a:r>
          <a:r>
            <a:rPr lang="en-US" sz="1600" dirty="0"/>
            <a:t> in 1878 and later expanded on by Richard Solomon in 1980</a:t>
          </a:r>
        </a:p>
      </dgm:t>
    </dgm:pt>
    <dgm:pt modelId="{926A0DC8-EE64-4273-99DC-5EAD08185B95}" type="parTrans" cxnId="{EB173378-FE48-4214-AA01-1E8A4B1016EA}">
      <dgm:prSet/>
      <dgm:spPr/>
      <dgm:t>
        <a:bodyPr/>
        <a:lstStyle/>
        <a:p>
          <a:endParaRPr lang="en-US"/>
        </a:p>
      </dgm:t>
    </dgm:pt>
    <dgm:pt modelId="{7FA6AEA3-952E-4055-960F-45F06631C764}" type="sibTrans" cxnId="{EB173378-FE48-4214-AA01-1E8A4B1016EA}">
      <dgm:prSet/>
      <dgm:spPr/>
      <dgm:t>
        <a:bodyPr/>
        <a:lstStyle/>
        <a:p>
          <a:endParaRPr lang="en-US"/>
        </a:p>
      </dgm:t>
    </dgm:pt>
    <dgm:pt modelId="{C78489D9-07B0-4119-A8D7-B5699EE518A7}">
      <dgm:prSet phldrT="[Text]"/>
      <dgm:spPr/>
      <dgm:t>
        <a:bodyPr/>
        <a:lstStyle/>
        <a:p>
          <a:r>
            <a:rPr lang="en-US" dirty="0"/>
            <a:t>Theory states that color perception is based on activity of opposing color systems. The three systems are listed as green and red, white and black, and lastly yellow and blue, as well as an achromatic black and white</a:t>
          </a:r>
        </a:p>
      </dgm:t>
    </dgm:pt>
    <dgm:pt modelId="{291DA40B-7622-4701-9FBB-0D13D672D48D}" type="parTrans" cxnId="{E581D69B-74FE-471D-B3CD-943CF0984DA1}">
      <dgm:prSet/>
      <dgm:spPr/>
      <dgm:t>
        <a:bodyPr/>
        <a:lstStyle/>
        <a:p>
          <a:endParaRPr lang="en-US"/>
        </a:p>
      </dgm:t>
    </dgm:pt>
    <dgm:pt modelId="{30D77AD5-13C4-4637-9BC9-F7F27021F2D3}" type="sibTrans" cxnId="{E581D69B-74FE-471D-B3CD-943CF0984DA1}">
      <dgm:prSet/>
      <dgm:spPr/>
      <dgm:t>
        <a:bodyPr/>
        <a:lstStyle/>
        <a:p>
          <a:endParaRPr lang="en-US"/>
        </a:p>
      </dgm:t>
    </dgm:pt>
    <dgm:pt modelId="{921AD3A0-EFF6-4B24-9F5C-01B47936FA1D}">
      <dgm:prSet phldrT="[Text]" custT="1"/>
      <dgm:spPr/>
      <dgm:t>
        <a:bodyPr/>
        <a:lstStyle/>
        <a:p>
          <a:r>
            <a:rPr lang="en-US" sz="1400" dirty="0"/>
            <a:t>The interaction between the inhibitory and excitatory connections between the three types of cones is how we perceive colors that are not correspondent to a specific cone, such as yellow</a:t>
          </a:r>
        </a:p>
      </dgm:t>
    </dgm:pt>
    <dgm:pt modelId="{EFB9CFC8-6566-4372-B176-193B5D5A4624}" type="parTrans" cxnId="{FF0CD098-239D-4BBC-ABAB-0D8AA2C27E76}">
      <dgm:prSet/>
      <dgm:spPr/>
      <dgm:t>
        <a:bodyPr/>
        <a:lstStyle/>
        <a:p>
          <a:endParaRPr lang="en-US"/>
        </a:p>
      </dgm:t>
    </dgm:pt>
    <dgm:pt modelId="{ED41EDEE-969B-45FB-BCFD-768814113493}" type="sibTrans" cxnId="{FF0CD098-239D-4BBC-ABAB-0D8AA2C27E76}">
      <dgm:prSet/>
      <dgm:spPr/>
      <dgm:t>
        <a:bodyPr/>
        <a:lstStyle/>
        <a:p>
          <a:endParaRPr lang="en-US"/>
        </a:p>
      </dgm:t>
    </dgm:pt>
    <dgm:pt modelId="{BDFDE799-B552-46ED-9758-6B842ECD6E73}" type="pres">
      <dgm:prSet presAssocID="{615A66BB-6522-4C65-96D2-ED3A39B35515}" presName="diagram" presStyleCnt="0">
        <dgm:presLayoutVars>
          <dgm:dir/>
          <dgm:resizeHandles val="exact"/>
        </dgm:presLayoutVars>
      </dgm:prSet>
      <dgm:spPr/>
      <dgm:t>
        <a:bodyPr/>
        <a:lstStyle/>
        <a:p>
          <a:endParaRPr lang="en-US"/>
        </a:p>
      </dgm:t>
    </dgm:pt>
    <dgm:pt modelId="{C2B6C9EC-3DC5-44BC-8593-9F057084601C}" type="pres">
      <dgm:prSet presAssocID="{8480BDF3-57E1-41FB-A0B5-ABF1F378A445}" presName="node" presStyleLbl="node1" presStyleIdx="0" presStyleCnt="3">
        <dgm:presLayoutVars>
          <dgm:bulletEnabled val="1"/>
        </dgm:presLayoutVars>
      </dgm:prSet>
      <dgm:spPr/>
      <dgm:t>
        <a:bodyPr/>
        <a:lstStyle/>
        <a:p>
          <a:endParaRPr lang="en-US"/>
        </a:p>
      </dgm:t>
    </dgm:pt>
    <dgm:pt modelId="{8C5E16CE-1DF5-4802-8883-311D4384A216}" type="pres">
      <dgm:prSet presAssocID="{7FA6AEA3-952E-4055-960F-45F06631C764}" presName="sibTrans" presStyleCnt="0"/>
      <dgm:spPr/>
    </dgm:pt>
    <dgm:pt modelId="{EBB8C1B3-2656-4769-B438-A42EE295801E}" type="pres">
      <dgm:prSet presAssocID="{C78489D9-07B0-4119-A8D7-B5699EE518A7}" presName="node" presStyleLbl="node1" presStyleIdx="1" presStyleCnt="3">
        <dgm:presLayoutVars>
          <dgm:bulletEnabled val="1"/>
        </dgm:presLayoutVars>
      </dgm:prSet>
      <dgm:spPr/>
      <dgm:t>
        <a:bodyPr/>
        <a:lstStyle/>
        <a:p>
          <a:endParaRPr lang="en-US"/>
        </a:p>
      </dgm:t>
    </dgm:pt>
    <dgm:pt modelId="{988128BC-FA63-4390-8A70-D52690935787}" type="pres">
      <dgm:prSet presAssocID="{30D77AD5-13C4-4637-9BC9-F7F27021F2D3}" presName="sibTrans" presStyleCnt="0"/>
      <dgm:spPr/>
    </dgm:pt>
    <dgm:pt modelId="{E99749FE-29F0-4536-BC5F-57C82DB02E7E}" type="pres">
      <dgm:prSet presAssocID="{921AD3A0-EFF6-4B24-9F5C-01B47936FA1D}" presName="node" presStyleLbl="node1" presStyleIdx="2" presStyleCnt="3">
        <dgm:presLayoutVars>
          <dgm:bulletEnabled val="1"/>
        </dgm:presLayoutVars>
      </dgm:prSet>
      <dgm:spPr/>
      <dgm:t>
        <a:bodyPr/>
        <a:lstStyle/>
        <a:p>
          <a:endParaRPr lang="en-US"/>
        </a:p>
      </dgm:t>
    </dgm:pt>
  </dgm:ptLst>
  <dgm:cxnLst>
    <dgm:cxn modelId="{EB173378-FE48-4214-AA01-1E8A4B1016EA}" srcId="{615A66BB-6522-4C65-96D2-ED3A39B35515}" destId="{8480BDF3-57E1-41FB-A0B5-ABF1F378A445}" srcOrd="0" destOrd="0" parTransId="{926A0DC8-EE64-4273-99DC-5EAD08185B95}" sibTransId="{7FA6AEA3-952E-4055-960F-45F06631C764}"/>
    <dgm:cxn modelId="{7DA3E869-C07B-4996-B696-05510A7305FA}" type="presOf" srcId="{C78489D9-07B0-4119-A8D7-B5699EE518A7}" destId="{EBB8C1B3-2656-4769-B438-A42EE295801E}" srcOrd="0" destOrd="0" presId="urn:microsoft.com/office/officeart/2005/8/layout/default"/>
    <dgm:cxn modelId="{E581D69B-74FE-471D-B3CD-943CF0984DA1}" srcId="{615A66BB-6522-4C65-96D2-ED3A39B35515}" destId="{C78489D9-07B0-4119-A8D7-B5699EE518A7}" srcOrd="1" destOrd="0" parTransId="{291DA40B-7622-4701-9FBB-0D13D672D48D}" sibTransId="{30D77AD5-13C4-4637-9BC9-F7F27021F2D3}"/>
    <dgm:cxn modelId="{1C8D8A49-1D54-4E0D-8720-0AD2CCA477BF}" type="presOf" srcId="{921AD3A0-EFF6-4B24-9F5C-01B47936FA1D}" destId="{E99749FE-29F0-4536-BC5F-57C82DB02E7E}" srcOrd="0" destOrd="0" presId="urn:microsoft.com/office/officeart/2005/8/layout/default"/>
    <dgm:cxn modelId="{FF0CD098-239D-4BBC-ABAB-0D8AA2C27E76}" srcId="{615A66BB-6522-4C65-96D2-ED3A39B35515}" destId="{921AD3A0-EFF6-4B24-9F5C-01B47936FA1D}" srcOrd="2" destOrd="0" parTransId="{EFB9CFC8-6566-4372-B176-193B5D5A4624}" sibTransId="{ED41EDEE-969B-45FB-BCFD-768814113493}"/>
    <dgm:cxn modelId="{A6957FFD-6581-4DE7-9A0C-8E8662605BF1}" type="presOf" srcId="{615A66BB-6522-4C65-96D2-ED3A39B35515}" destId="{BDFDE799-B552-46ED-9758-6B842ECD6E73}" srcOrd="0" destOrd="0" presId="urn:microsoft.com/office/officeart/2005/8/layout/default"/>
    <dgm:cxn modelId="{C525F74D-6EAF-4451-B716-2F88E9618DB3}" type="presOf" srcId="{8480BDF3-57E1-41FB-A0B5-ABF1F378A445}" destId="{C2B6C9EC-3DC5-44BC-8593-9F057084601C}" srcOrd="0" destOrd="0" presId="urn:microsoft.com/office/officeart/2005/8/layout/default"/>
    <dgm:cxn modelId="{AB913B23-AD8C-46FF-8682-33F1AED8E6B3}" type="presParOf" srcId="{BDFDE799-B552-46ED-9758-6B842ECD6E73}" destId="{C2B6C9EC-3DC5-44BC-8593-9F057084601C}" srcOrd="0" destOrd="0" presId="urn:microsoft.com/office/officeart/2005/8/layout/default"/>
    <dgm:cxn modelId="{385FD9C6-B71E-415E-9CD9-7A05C6990F58}" type="presParOf" srcId="{BDFDE799-B552-46ED-9758-6B842ECD6E73}" destId="{8C5E16CE-1DF5-4802-8883-311D4384A216}" srcOrd="1" destOrd="0" presId="urn:microsoft.com/office/officeart/2005/8/layout/default"/>
    <dgm:cxn modelId="{940CAC19-B900-4CCD-91FA-495B1F57C205}" type="presParOf" srcId="{BDFDE799-B552-46ED-9758-6B842ECD6E73}" destId="{EBB8C1B3-2656-4769-B438-A42EE295801E}" srcOrd="2" destOrd="0" presId="urn:microsoft.com/office/officeart/2005/8/layout/default"/>
    <dgm:cxn modelId="{43600FD8-AB45-4435-A070-3B639AAB0B89}" type="presParOf" srcId="{BDFDE799-B552-46ED-9758-6B842ECD6E73}" destId="{988128BC-FA63-4390-8A70-D52690935787}" srcOrd="3" destOrd="0" presId="urn:microsoft.com/office/officeart/2005/8/layout/default"/>
    <dgm:cxn modelId="{8B952C43-7B6B-4034-9FA5-40E35D9E424C}" type="presParOf" srcId="{BDFDE799-B552-46ED-9758-6B842ECD6E73}" destId="{E99749FE-29F0-4536-BC5F-57C82DB02E7E}"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7377904-25B4-4921-B547-FB194E6A71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6098DC-5F09-42F7-B15C-7D0D98C0276E}">
      <dgm:prSet phldrT="[Text]"/>
      <dgm:spPr/>
      <dgm:t>
        <a:bodyPr/>
        <a:lstStyle/>
        <a:p>
          <a:r>
            <a:rPr lang="en-US" b="1" u="sng" dirty="0"/>
            <a:t>Hypothesis #4:</a:t>
          </a:r>
          <a:r>
            <a:rPr lang="en-US" b="0" u="none" dirty="0"/>
            <a:t> Females will be more likely to use the pink products as compared to males</a:t>
          </a:r>
          <a:endParaRPr lang="en-US" b="1" u="sng" dirty="0"/>
        </a:p>
      </dgm:t>
    </dgm:pt>
    <dgm:pt modelId="{2C6B3DC6-3E33-4314-AA24-466C764EDE28}" type="parTrans" cxnId="{8A009281-6C16-4E47-AD83-E3E970BB31C1}">
      <dgm:prSet/>
      <dgm:spPr/>
      <dgm:t>
        <a:bodyPr/>
        <a:lstStyle/>
        <a:p>
          <a:endParaRPr lang="en-US"/>
        </a:p>
      </dgm:t>
    </dgm:pt>
    <dgm:pt modelId="{F72D8A05-D24D-458F-99AF-46F0BC530B65}" type="sibTrans" cxnId="{8A009281-6C16-4E47-AD83-E3E970BB31C1}">
      <dgm:prSet/>
      <dgm:spPr/>
      <dgm:t>
        <a:bodyPr/>
        <a:lstStyle/>
        <a:p>
          <a:endParaRPr lang="en-US"/>
        </a:p>
      </dgm:t>
    </dgm:pt>
    <dgm:pt modelId="{E04584E2-0F51-4FC5-BF39-506954538390}" type="pres">
      <dgm:prSet presAssocID="{E7377904-25B4-4921-B547-FB194E6A712A}" presName="diagram" presStyleCnt="0">
        <dgm:presLayoutVars>
          <dgm:dir/>
          <dgm:resizeHandles val="exact"/>
        </dgm:presLayoutVars>
      </dgm:prSet>
      <dgm:spPr/>
      <dgm:t>
        <a:bodyPr/>
        <a:lstStyle/>
        <a:p>
          <a:endParaRPr lang="en-US"/>
        </a:p>
      </dgm:t>
    </dgm:pt>
    <dgm:pt modelId="{526D55CD-5E38-48EE-8C91-73E3DFC5ED70}" type="pres">
      <dgm:prSet presAssocID="{426098DC-5F09-42F7-B15C-7D0D98C0276E}" presName="node" presStyleLbl="node1" presStyleIdx="0" presStyleCnt="1" custScaleX="87023" custScaleY="97328">
        <dgm:presLayoutVars>
          <dgm:bulletEnabled val="1"/>
        </dgm:presLayoutVars>
      </dgm:prSet>
      <dgm:spPr/>
      <dgm:t>
        <a:bodyPr/>
        <a:lstStyle/>
        <a:p>
          <a:endParaRPr lang="en-US"/>
        </a:p>
      </dgm:t>
    </dgm:pt>
  </dgm:ptLst>
  <dgm:cxnLst>
    <dgm:cxn modelId="{B8F42DDD-C163-4B62-999A-6AB148915E60}" type="presOf" srcId="{E7377904-25B4-4921-B547-FB194E6A712A}" destId="{E04584E2-0F51-4FC5-BF39-506954538390}" srcOrd="0" destOrd="0" presId="urn:microsoft.com/office/officeart/2005/8/layout/default"/>
    <dgm:cxn modelId="{8A009281-6C16-4E47-AD83-E3E970BB31C1}" srcId="{E7377904-25B4-4921-B547-FB194E6A712A}" destId="{426098DC-5F09-42F7-B15C-7D0D98C0276E}" srcOrd="0" destOrd="0" parTransId="{2C6B3DC6-3E33-4314-AA24-466C764EDE28}" sibTransId="{F72D8A05-D24D-458F-99AF-46F0BC530B65}"/>
    <dgm:cxn modelId="{B6EAFDBF-DD9A-420B-A467-D17E4F12BB80}" type="presOf" srcId="{426098DC-5F09-42F7-B15C-7D0D98C0276E}" destId="{526D55CD-5E38-48EE-8C91-73E3DFC5ED70}" srcOrd="0" destOrd="0" presId="urn:microsoft.com/office/officeart/2005/8/layout/default"/>
    <dgm:cxn modelId="{4B14CBC9-AED6-4145-BF5E-72F4CB797298}" type="presParOf" srcId="{E04584E2-0F51-4FC5-BF39-506954538390}" destId="{526D55CD-5E38-48EE-8C91-73E3DFC5ED7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55A39B6-F5A8-4730-85A8-AD4F2714ED2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5B3846-90EB-493A-9268-0E679392914C}">
      <dgm:prSet phldrT="[Text]"/>
      <dgm:spPr/>
      <dgm:t>
        <a:bodyPr/>
        <a:lstStyle/>
        <a:p>
          <a:r>
            <a:rPr lang="en-US" dirty="0"/>
            <a:t>Gender Distribution</a:t>
          </a:r>
        </a:p>
      </dgm:t>
    </dgm:pt>
    <dgm:pt modelId="{D359F8FB-32EA-4CDF-9DF5-8B6CEAE387CE}" type="parTrans" cxnId="{7FDFCA27-F419-4229-BFC7-D58DA4478067}">
      <dgm:prSet/>
      <dgm:spPr/>
      <dgm:t>
        <a:bodyPr/>
        <a:lstStyle/>
        <a:p>
          <a:endParaRPr lang="en-US"/>
        </a:p>
      </dgm:t>
    </dgm:pt>
    <dgm:pt modelId="{E275CF86-9860-46F5-9976-B53ED8301AE1}" type="sibTrans" cxnId="{7FDFCA27-F419-4229-BFC7-D58DA4478067}">
      <dgm:prSet/>
      <dgm:spPr/>
      <dgm:t>
        <a:bodyPr/>
        <a:lstStyle/>
        <a:p>
          <a:endParaRPr lang="en-US"/>
        </a:p>
      </dgm:t>
    </dgm:pt>
    <dgm:pt modelId="{C5605BF4-4FB7-4F66-B105-3DCF1C37CA1C}">
      <dgm:prSet phldrT="[Text]"/>
      <dgm:spPr/>
      <dgm:t>
        <a:bodyPr/>
        <a:lstStyle/>
        <a:p>
          <a:r>
            <a:rPr lang="en-US" dirty="0"/>
            <a:t>Participant size was large enough for statistical analysis, but distribution of males and females was not perfect (more females than males) a larger participant size, or evenly distributed genders, would be ideal</a:t>
          </a:r>
        </a:p>
      </dgm:t>
    </dgm:pt>
    <dgm:pt modelId="{7F2DE5A4-260C-471B-8A9C-3A2B6BF1ACCE}" type="parTrans" cxnId="{8C8843A7-2EBD-43DA-9259-266E0B713FEA}">
      <dgm:prSet/>
      <dgm:spPr/>
      <dgm:t>
        <a:bodyPr/>
        <a:lstStyle/>
        <a:p>
          <a:endParaRPr lang="en-US"/>
        </a:p>
      </dgm:t>
    </dgm:pt>
    <dgm:pt modelId="{CD8D6B98-1B8D-442E-918C-090CEBE41DBB}" type="sibTrans" cxnId="{8C8843A7-2EBD-43DA-9259-266E0B713FEA}">
      <dgm:prSet/>
      <dgm:spPr/>
      <dgm:t>
        <a:bodyPr/>
        <a:lstStyle/>
        <a:p>
          <a:endParaRPr lang="en-US"/>
        </a:p>
      </dgm:t>
    </dgm:pt>
    <dgm:pt modelId="{AE947A81-BF98-4D42-90DD-B296FD3AC0AE}">
      <dgm:prSet phldrT="[Text]"/>
      <dgm:spPr/>
      <dgm:t>
        <a:bodyPr/>
        <a:lstStyle/>
        <a:p>
          <a:r>
            <a:rPr lang="en-US" dirty="0"/>
            <a:t>Product Bias</a:t>
          </a:r>
        </a:p>
      </dgm:t>
    </dgm:pt>
    <dgm:pt modelId="{25C6E1C7-DE02-46B0-9F01-B0AC42AFF00C}" type="parTrans" cxnId="{D3C0CFE8-4A2F-4360-BC21-612C88B22D6A}">
      <dgm:prSet/>
      <dgm:spPr/>
      <dgm:t>
        <a:bodyPr/>
        <a:lstStyle/>
        <a:p>
          <a:endParaRPr lang="en-US"/>
        </a:p>
      </dgm:t>
    </dgm:pt>
    <dgm:pt modelId="{6439E23E-7AB1-4FD7-AEB6-F81E483F6E52}" type="sibTrans" cxnId="{D3C0CFE8-4A2F-4360-BC21-612C88B22D6A}">
      <dgm:prSet/>
      <dgm:spPr/>
      <dgm:t>
        <a:bodyPr/>
        <a:lstStyle/>
        <a:p>
          <a:endParaRPr lang="en-US"/>
        </a:p>
      </dgm:t>
    </dgm:pt>
    <dgm:pt modelId="{155BA7EC-1351-4636-A984-0993AFF7A0E9}">
      <dgm:prSet phldrT="[Text]"/>
      <dgm:spPr/>
      <dgm:t>
        <a:bodyPr/>
        <a:lstStyle/>
        <a:p>
          <a:r>
            <a:rPr lang="en-US" dirty="0"/>
            <a:t>There seemed to have been a bias in the items we chose so we could have chosen more items, or different products all together, to eliminate any bias</a:t>
          </a:r>
        </a:p>
      </dgm:t>
    </dgm:pt>
    <dgm:pt modelId="{40A5AA42-8B24-4482-AE80-D82768824FC9}" type="parTrans" cxnId="{57D8CDEE-E714-4839-A68B-9452F82D07FB}">
      <dgm:prSet/>
      <dgm:spPr/>
      <dgm:t>
        <a:bodyPr/>
        <a:lstStyle/>
        <a:p>
          <a:endParaRPr lang="en-US"/>
        </a:p>
      </dgm:t>
    </dgm:pt>
    <dgm:pt modelId="{B3FC7D26-7F59-409F-B4A0-8CDE7AFE1D15}" type="sibTrans" cxnId="{57D8CDEE-E714-4839-A68B-9452F82D07FB}">
      <dgm:prSet/>
      <dgm:spPr/>
      <dgm:t>
        <a:bodyPr/>
        <a:lstStyle/>
        <a:p>
          <a:endParaRPr lang="en-US"/>
        </a:p>
      </dgm:t>
    </dgm:pt>
    <dgm:pt modelId="{844BED91-CBCA-47C9-BF85-A29A3B27330A}">
      <dgm:prSet phldrT="[Text]"/>
      <dgm:spPr/>
      <dgm:t>
        <a:bodyPr/>
        <a:lstStyle/>
        <a:p>
          <a:r>
            <a:rPr lang="en-US" dirty="0"/>
            <a:t>Variety of Research</a:t>
          </a:r>
        </a:p>
      </dgm:t>
    </dgm:pt>
    <dgm:pt modelId="{1ED6A22E-BDB4-4722-8E77-9B824EB77E17}" type="parTrans" cxnId="{7140F026-AE58-48F0-AA26-307DA52D620D}">
      <dgm:prSet/>
      <dgm:spPr/>
      <dgm:t>
        <a:bodyPr/>
        <a:lstStyle/>
        <a:p>
          <a:endParaRPr lang="en-US"/>
        </a:p>
      </dgm:t>
    </dgm:pt>
    <dgm:pt modelId="{4820B5E8-1B0A-4725-ABF8-1498E8D39C5B}" type="sibTrans" cxnId="{7140F026-AE58-48F0-AA26-307DA52D620D}">
      <dgm:prSet/>
      <dgm:spPr/>
      <dgm:t>
        <a:bodyPr/>
        <a:lstStyle/>
        <a:p>
          <a:endParaRPr lang="en-US"/>
        </a:p>
      </dgm:t>
    </dgm:pt>
    <dgm:pt modelId="{1D233418-CB89-49A9-9BF6-DC0166938B22}">
      <dgm:prSet phldrT="[Text]"/>
      <dgm:spPr/>
      <dgm:t>
        <a:bodyPr/>
        <a:lstStyle/>
        <a:p>
          <a:r>
            <a:rPr lang="en-US" dirty="0"/>
            <a:t>Not much research has been done on color, so it was difficult to develop hypotheses and create a base for the study</a:t>
          </a:r>
        </a:p>
      </dgm:t>
    </dgm:pt>
    <dgm:pt modelId="{47AAB2E7-0440-4061-9BAA-8F6C89658841}" type="sibTrans" cxnId="{1DBCF9E5-9434-4001-A4C3-03B966C2DE4A}">
      <dgm:prSet/>
      <dgm:spPr/>
      <dgm:t>
        <a:bodyPr/>
        <a:lstStyle/>
        <a:p>
          <a:endParaRPr lang="en-US"/>
        </a:p>
      </dgm:t>
    </dgm:pt>
    <dgm:pt modelId="{FD79D17D-9047-4FA4-B19D-F55AC216A06B}" type="parTrans" cxnId="{1DBCF9E5-9434-4001-A4C3-03B966C2DE4A}">
      <dgm:prSet/>
      <dgm:spPr/>
      <dgm:t>
        <a:bodyPr/>
        <a:lstStyle/>
        <a:p>
          <a:endParaRPr lang="en-US"/>
        </a:p>
      </dgm:t>
    </dgm:pt>
    <dgm:pt modelId="{BC720C83-E21E-418F-A1E7-791A97A61A5F}" type="pres">
      <dgm:prSet presAssocID="{355A39B6-F5A8-4730-85A8-AD4F2714ED2F}" presName="Name0" presStyleCnt="0">
        <dgm:presLayoutVars>
          <dgm:dir/>
          <dgm:animLvl val="lvl"/>
          <dgm:resizeHandles val="exact"/>
        </dgm:presLayoutVars>
      </dgm:prSet>
      <dgm:spPr/>
      <dgm:t>
        <a:bodyPr/>
        <a:lstStyle/>
        <a:p>
          <a:endParaRPr lang="en-US"/>
        </a:p>
      </dgm:t>
    </dgm:pt>
    <dgm:pt modelId="{9CE1C53D-ED16-4A89-98CD-A072F04A1574}" type="pres">
      <dgm:prSet presAssocID="{445B3846-90EB-493A-9268-0E679392914C}" presName="composite" presStyleCnt="0"/>
      <dgm:spPr/>
    </dgm:pt>
    <dgm:pt modelId="{EA91F892-8290-4E76-B10D-0E476AEF83D0}" type="pres">
      <dgm:prSet presAssocID="{445B3846-90EB-493A-9268-0E679392914C}" presName="parTx" presStyleLbl="alignNode1" presStyleIdx="0" presStyleCnt="3">
        <dgm:presLayoutVars>
          <dgm:chMax val="0"/>
          <dgm:chPref val="0"/>
          <dgm:bulletEnabled val="1"/>
        </dgm:presLayoutVars>
      </dgm:prSet>
      <dgm:spPr/>
      <dgm:t>
        <a:bodyPr/>
        <a:lstStyle/>
        <a:p>
          <a:endParaRPr lang="en-US"/>
        </a:p>
      </dgm:t>
    </dgm:pt>
    <dgm:pt modelId="{6E249DD3-8C1E-450F-BE43-7F6A81D64E38}" type="pres">
      <dgm:prSet presAssocID="{445B3846-90EB-493A-9268-0E679392914C}" presName="desTx" presStyleLbl="alignAccFollowNode1" presStyleIdx="0" presStyleCnt="3">
        <dgm:presLayoutVars>
          <dgm:bulletEnabled val="1"/>
        </dgm:presLayoutVars>
      </dgm:prSet>
      <dgm:spPr/>
      <dgm:t>
        <a:bodyPr/>
        <a:lstStyle/>
        <a:p>
          <a:endParaRPr lang="en-US"/>
        </a:p>
      </dgm:t>
    </dgm:pt>
    <dgm:pt modelId="{1F1F158F-80DF-48C5-88D6-E79A28C21951}" type="pres">
      <dgm:prSet presAssocID="{E275CF86-9860-46F5-9976-B53ED8301AE1}" presName="space" presStyleCnt="0"/>
      <dgm:spPr/>
    </dgm:pt>
    <dgm:pt modelId="{48B3E550-7BC7-407C-A8DE-BE1A1DFA689A}" type="pres">
      <dgm:prSet presAssocID="{AE947A81-BF98-4D42-90DD-B296FD3AC0AE}" presName="composite" presStyleCnt="0"/>
      <dgm:spPr/>
    </dgm:pt>
    <dgm:pt modelId="{76D00EDE-06B2-4FB8-BD38-20BD71A0D3BB}" type="pres">
      <dgm:prSet presAssocID="{AE947A81-BF98-4D42-90DD-B296FD3AC0AE}" presName="parTx" presStyleLbl="alignNode1" presStyleIdx="1" presStyleCnt="3">
        <dgm:presLayoutVars>
          <dgm:chMax val="0"/>
          <dgm:chPref val="0"/>
          <dgm:bulletEnabled val="1"/>
        </dgm:presLayoutVars>
      </dgm:prSet>
      <dgm:spPr/>
      <dgm:t>
        <a:bodyPr/>
        <a:lstStyle/>
        <a:p>
          <a:endParaRPr lang="en-US"/>
        </a:p>
      </dgm:t>
    </dgm:pt>
    <dgm:pt modelId="{58EEF4A0-75EE-4007-968B-5F28F9D253AB}" type="pres">
      <dgm:prSet presAssocID="{AE947A81-BF98-4D42-90DD-B296FD3AC0AE}" presName="desTx" presStyleLbl="alignAccFollowNode1" presStyleIdx="1" presStyleCnt="3">
        <dgm:presLayoutVars>
          <dgm:bulletEnabled val="1"/>
        </dgm:presLayoutVars>
      </dgm:prSet>
      <dgm:spPr/>
      <dgm:t>
        <a:bodyPr/>
        <a:lstStyle/>
        <a:p>
          <a:endParaRPr lang="en-US"/>
        </a:p>
      </dgm:t>
    </dgm:pt>
    <dgm:pt modelId="{9342DEBD-7010-4441-8382-F510D9324BAB}" type="pres">
      <dgm:prSet presAssocID="{6439E23E-7AB1-4FD7-AEB6-F81E483F6E52}" presName="space" presStyleCnt="0"/>
      <dgm:spPr/>
    </dgm:pt>
    <dgm:pt modelId="{4DB06790-E28A-4A2E-A07A-FC4E13DEFEA5}" type="pres">
      <dgm:prSet presAssocID="{844BED91-CBCA-47C9-BF85-A29A3B27330A}" presName="composite" presStyleCnt="0"/>
      <dgm:spPr/>
    </dgm:pt>
    <dgm:pt modelId="{82522246-2CBA-4A7D-A460-5987ACBF1E20}" type="pres">
      <dgm:prSet presAssocID="{844BED91-CBCA-47C9-BF85-A29A3B27330A}" presName="parTx" presStyleLbl="alignNode1" presStyleIdx="2" presStyleCnt="3">
        <dgm:presLayoutVars>
          <dgm:chMax val="0"/>
          <dgm:chPref val="0"/>
          <dgm:bulletEnabled val="1"/>
        </dgm:presLayoutVars>
      </dgm:prSet>
      <dgm:spPr/>
      <dgm:t>
        <a:bodyPr/>
        <a:lstStyle/>
        <a:p>
          <a:endParaRPr lang="en-US"/>
        </a:p>
      </dgm:t>
    </dgm:pt>
    <dgm:pt modelId="{CE0B464D-781E-4644-A75D-1F87FF99121D}" type="pres">
      <dgm:prSet presAssocID="{844BED91-CBCA-47C9-BF85-A29A3B27330A}" presName="desTx" presStyleLbl="alignAccFollowNode1" presStyleIdx="2" presStyleCnt="3">
        <dgm:presLayoutVars>
          <dgm:bulletEnabled val="1"/>
        </dgm:presLayoutVars>
      </dgm:prSet>
      <dgm:spPr/>
      <dgm:t>
        <a:bodyPr/>
        <a:lstStyle/>
        <a:p>
          <a:endParaRPr lang="en-US"/>
        </a:p>
      </dgm:t>
    </dgm:pt>
  </dgm:ptLst>
  <dgm:cxnLst>
    <dgm:cxn modelId="{E5E252BE-80FC-43BD-971F-3EBEE69AB2F4}" type="presOf" srcId="{844BED91-CBCA-47C9-BF85-A29A3B27330A}" destId="{82522246-2CBA-4A7D-A460-5987ACBF1E20}" srcOrd="0" destOrd="0" presId="urn:microsoft.com/office/officeart/2005/8/layout/hList1"/>
    <dgm:cxn modelId="{A43FA948-9C06-479C-A247-CF9F68D308F4}" type="presOf" srcId="{355A39B6-F5A8-4730-85A8-AD4F2714ED2F}" destId="{BC720C83-E21E-418F-A1E7-791A97A61A5F}" srcOrd="0" destOrd="0" presId="urn:microsoft.com/office/officeart/2005/8/layout/hList1"/>
    <dgm:cxn modelId="{032CFCC2-62ED-45E7-9C1B-B6E9A8DBE411}" type="presOf" srcId="{1D233418-CB89-49A9-9BF6-DC0166938B22}" destId="{CE0B464D-781E-4644-A75D-1F87FF99121D}" srcOrd="0" destOrd="0" presId="urn:microsoft.com/office/officeart/2005/8/layout/hList1"/>
    <dgm:cxn modelId="{8C8843A7-2EBD-43DA-9259-266E0B713FEA}" srcId="{445B3846-90EB-493A-9268-0E679392914C}" destId="{C5605BF4-4FB7-4F66-B105-3DCF1C37CA1C}" srcOrd="0" destOrd="0" parTransId="{7F2DE5A4-260C-471B-8A9C-3A2B6BF1ACCE}" sibTransId="{CD8D6B98-1B8D-442E-918C-090CEBE41DBB}"/>
    <dgm:cxn modelId="{D3C0CFE8-4A2F-4360-BC21-612C88B22D6A}" srcId="{355A39B6-F5A8-4730-85A8-AD4F2714ED2F}" destId="{AE947A81-BF98-4D42-90DD-B296FD3AC0AE}" srcOrd="1" destOrd="0" parTransId="{25C6E1C7-DE02-46B0-9F01-B0AC42AFF00C}" sibTransId="{6439E23E-7AB1-4FD7-AEB6-F81E483F6E52}"/>
    <dgm:cxn modelId="{7FDFCA27-F419-4229-BFC7-D58DA4478067}" srcId="{355A39B6-F5A8-4730-85A8-AD4F2714ED2F}" destId="{445B3846-90EB-493A-9268-0E679392914C}" srcOrd="0" destOrd="0" parTransId="{D359F8FB-32EA-4CDF-9DF5-8B6CEAE387CE}" sibTransId="{E275CF86-9860-46F5-9976-B53ED8301AE1}"/>
    <dgm:cxn modelId="{7140F026-AE58-48F0-AA26-307DA52D620D}" srcId="{355A39B6-F5A8-4730-85A8-AD4F2714ED2F}" destId="{844BED91-CBCA-47C9-BF85-A29A3B27330A}" srcOrd="2" destOrd="0" parTransId="{1ED6A22E-BDB4-4722-8E77-9B824EB77E17}" sibTransId="{4820B5E8-1B0A-4725-ABF8-1498E8D39C5B}"/>
    <dgm:cxn modelId="{4A95BC39-E301-4310-B9C8-C15CE41F5A64}" type="presOf" srcId="{445B3846-90EB-493A-9268-0E679392914C}" destId="{EA91F892-8290-4E76-B10D-0E476AEF83D0}" srcOrd="0" destOrd="0" presId="urn:microsoft.com/office/officeart/2005/8/layout/hList1"/>
    <dgm:cxn modelId="{86FA7146-7527-43C2-8CBB-6C58F01F0F74}" type="presOf" srcId="{155BA7EC-1351-4636-A984-0993AFF7A0E9}" destId="{58EEF4A0-75EE-4007-968B-5F28F9D253AB}" srcOrd="0" destOrd="0" presId="urn:microsoft.com/office/officeart/2005/8/layout/hList1"/>
    <dgm:cxn modelId="{1DBCF9E5-9434-4001-A4C3-03B966C2DE4A}" srcId="{844BED91-CBCA-47C9-BF85-A29A3B27330A}" destId="{1D233418-CB89-49A9-9BF6-DC0166938B22}" srcOrd="0" destOrd="0" parTransId="{FD79D17D-9047-4FA4-B19D-F55AC216A06B}" sibTransId="{47AAB2E7-0440-4061-9BAA-8F6C89658841}"/>
    <dgm:cxn modelId="{0FC7C96A-1B88-49F9-BD20-F4B55D5F15B8}" type="presOf" srcId="{AE947A81-BF98-4D42-90DD-B296FD3AC0AE}" destId="{76D00EDE-06B2-4FB8-BD38-20BD71A0D3BB}" srcOrd="0" destOrd="0" presId="urn:microsoft.com/office/officeart/2005/8/layout/hList1"/>
    <dgm:cxn modelId="{44DB90D1-BDD5-4760-A1D1-FE88654BD516}" type="presOf" srcId="{C5605BF4-4FB7-4F66-B105-3DCF1C37CA1C}" destId="{6E249DD3-8C1E-450F-BE43-7F6A81D64E38}" srcOrd="0" destOrd="0" presId="urn:microsoft.com/office/officeart/2005/8/layout/hList1"/>
    <dgm:cxn modelId="{57D8CDEE-E714-4839-A68B-9452F82D07FB}" srcId="{AE947A81-BF98-4D42-90DD-B296FD3AC0AE}" destId="{155BA7EC-1351-4636-A984-0993AFF7A0E9}" srcOrd="0" destOrd="0" parTransId="{40A5AA42-8B24-4482-AE80-D82768824FC9}" sibTransId="{B3FC7D26-7F59-409F-B4A0-8CDE7AFE1D15}"/>
    <dgm:cxn modelId="{FBFA5F42-25BF-4D3D-B34C-1D0888983712}" type="presParOf" srcId="{BC720C83-E21E-418F-A1E7-791A97A61A5F}" destId="{9CE1C53D-ED16-4A89-98CD-A072F04A1574}" srcOrd="0" destOrd="0" presId="urn:microsoft.com/office/officeart/2005/8/layout/hList1"/>
    <dgm:cxn modelId="{99E0CE42-4CE4-4B71-82D0-8BE70E28A3B5}" type="presParOf" srcId="{9CE1C53D-ED16-4A89-98CD-A072F04A1574}" destId="{EA91F892-8290-4E76-B10D-0E476AEF83D0}" srcOrd="0" destOrd="0" presId="urn:microsoft.com/office/officeart/2005/8/layout/hList1"/>
    <dgm:cxn modelId="{AD9F2DF7-0A80-4A03-8577-F6EB2F3C5768}" type="presParOf" srcId="{9CE1C53D-ED16-4A89-98CD-A072F04A1574}" destId="{6E249DD3-8C1E-450F-BE43-7F6A81D64E38}" srcOrd="1" destOrd="0" presId="urn:microsoft.com/office/officeart/2005/8/layout/hList1"/>
    <dgm:cxn modelId="{15518A73-4CAF-4458-8B9D-49CE272DDBBE}" type="presParOf" srcId="{BC720C83-E21E-418F-A1E7-791A97A61A5F}" destId="{1F1F158F-80DF-48C5-88D6-E79A28C21951}" srcOrd="1" destOrd="0" presId="urn:microsoft.com/office/officeart/2005/8/layout/hList1"/>
    <dgm:cxn modelId="{77E41345-BA94-42BC-B562-C8DD0BE50806}" type="presParOf" srcId="{BC720C83-E21E-418F-A1E7-791A97A61A5F}" destId="{48B3E550-7BC7-407C-A8DE-BE1A1DFA689A}" srcOrd="2" destOrd="0" presId="urn:microsoft.com/office/officeart/2005/8/layout/hList1"/>
    <dgm:cxn modelId="{AE5E816F-CA37-4256-B076-D605BB3689D7}" type="presParOf" srcId="{48B3E550-7BC7-407C-A8DE-BE1A1DFA689A}" destId="{76D00EDE-06B2-4FB8-BD38-20BD71A0D3BB}" srcOrd="0" destOrd="0" presId="urn:microsoft.com/office/officeart/2005/8/layout/hList1"/>
    <dgm:cxn modelId="{7FEFCB10-0363-4AF6-960C-1464FD4212D3}" type="presParOf" srcId="{48B3E550-7BC7-407C-A8DE-BE1A1DFA689A}" destId="{58EEF4A0-75EE-4007-968B-5F28F9D253AB}" srcOrd="1" destOrd="0" presId="urn:microsoft.com/office/officeart/2005/8/layout/hList1"/>
    <dgm:cxn modelId="{5C446237-692E-416A-8872-22B004444416}" type="presParOf" srcId="{BC720C83-E21E-418F-A1E7-791A97A61A5F}" destId="{9342DEBD-7010-4441-8382-F510D9324BAB}" srcOrd="3" destOrd="0" presId="urn:microsoft.com/office/officeart/2005/8/layout/hList1"/>
    <dgm:cxn modelId="{BC0614C5-E9C0-4F8B-A050-50F6A1F613FB}" type="presParOf" srcId="{BC720C83-E21E-418F-A1E7-791A97A61A5F}" destId="{4DB06790-E28A-4A2E-A07A-FC4E13DEFEA5}" srcOrd="4" destOrd="0" presId="urn:microsoft.com/office/officeart/2005/8/layout/hList1"/>
    <dgm:cxn modelId="{CFC1B71D-CDE8-4139-9DA9-101E697C0428}" type="presParOf" srcId="{4DB06790-E28A-4A2E-A07A-FC4E13DEFEA5}" destId="{82522246-2CBA-4A7D-A460-5987ACBF1E20}" srcOrd="0" destOrd="0" presId="urn:microsoft.com/office/officeart/2005/8/layout/hList1"/>
    <dgm:cxn modelId="{7F496850-ABCA-414C-AF47-19774211AB3F}" type="presParOf" srcId="{4DB06790-E28A-4A2E-A07A-FC4E13DEFEA5}" destId="{CE0B464D-781E-4644-A75D-1F87FF99121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9D74B49-9079-4773-A51D-6F839C6E49A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313D56B-224D-4169-A656-A764C471CD2C}">
      <dgm:prSet phldrT="[Text]"/>
      <dgm:spPr/>
      <dgm:t>
        <a:bodyPr/>
        <a:lstStyle/>
        <a:p>
          <a:r>
            <a:rPr lang="en-US" dirty="0"/>
            <a:t>List more available products for rating</a:t>
          </a:r>
        </a:p>
      </dgm:t>
    </dgm:pt>
    <dgm:pt modelId="{663F6629-5BEA-4B67-919A-F4C40D1061AD}" type="parTrans" cxnId="{7A576489-A53C-47A9-B3CF-54F99F966A1E}">
      <dgm:prSet/>
      <dgm:spPr/>
      <dgm:t>
        <a:bodyPr/>
        <a:lstStyle/>
        <a:p>
          <a:endParaRPr lang="en-US"/>
        </a:p>
      </dgm:t>
    </dgm:pt>
    <dgm:pt modelId="{DE5EB981-BE66-45FE-AD53-851DD1CDA511}" type="sibTrans" cxnId="{7A576489-A53C-47A9-B3CF-54F99F966A1E}">
      <dgm:prSet/>
      <dgm:spPr/>
      <dgm:t>
        <a:bodyPr/>
        <a:lstStyle/>
        <a:p>
          <a:endParaRPr lang="en-US"/>
        </a:p>
      </dgm:t>
    </dgm:pt>
    <dgm:pt modelId="{962ADE57-DE79-4EBC-9733-5293C88C9045}">
      <dgm:prSet phldrT="[Text]"/>
      <dgm:spPr/>
      <dgm:t>
        <a:bodyPr/>
        <a:lstStyle/>
        <a:p>
          <a:r>
            <a:rPr lang="en-US" dirty="0"/>
            <a:t>Attain a more concisely distributed age range</a:t>
          </a:r>
        </a:p>
      </dgm:t>
    </dgm:pt>
    <dgm:pt modelId="{1FE48ACD-2ADB-40B2-806C-6B2BA7D0775A}" type="sibTrans" cxnId="{086D784B-BC2D-40CE-AE77-E6358DC53B30}">
      <dgm:prSet/>
      <dgm:spPr/>
      <dgm:t>
        <a:bodyPr/>
        <a:lstStyle/>
        <a:p>
          <a:endParaRPr lang="en-US"/>
        </a:p>
      </dgm:t>
    </dgm:pt>
    <dgm:pt modelId="{B813485C-497C-47B9-8351-865561308D8C}" type="parTrans" cxnId="{086D784B-BC2D-40CE-AE77-E6358DC53B30}">
      <dgm:prSet/>
      <dgm:spPr/>
      <dgm:t>
        <a:bodyPr/>
        <a:lstStyle/>
        <a:p>
          <a:endParaRPr lang="en-US"/>
        </a:p>
      </dgm:t>
    </dgm:pt>
    <dgm:pt modelId="{4399F5BE-2457-4878-B1F3-B51B1FCB1B4F}">
      <dgm:prSet phldrT="[Text]"/>
      <dgm:spPr/>
      <dgm:t>
        <a:bodyPr/>
        <a:lstStyle/>
        <a:p>
          <a:r>
            <a:rPr lang="en-US" dirty="0"/>
            <a:t>Utilize more “bright/soft” colors</a:t>
          </a:r>
        </a:p>
      </dgm:t>
    </dgm:pt>
    <dgm:pt modelId="{0984CD78-A45E-4761-B5E3-7AB253CA9918}" type="sibTrans" cxnId="{D37EA681-293D-4625-A284-CF01263DCB39}">
      <dgm:prSet/>
      <dgm:spPr/>
      <dgm:t>
        <a:bodyPr/>
        <a:lstStyle/>
        <a:p>
          <a:endParaRPr lang="en-US"/>
        </a:p>
      </dgm:t>
    </dgm:pt>
    <dgm:pt modelId="{FFC2EBB3-EF44-4C4E-9EB6-6E3097CCFDB8}" type="parTrans" cxnId="{D37EA681-293D-4625-A284-CF01263DCB39}">
      <dgm:prSet/>
      <dgm:spPr/>
      <dgm:t>
        <a:bodyPr/>
        <a:lstStyle/>
        <a:p>
          <a:endParaRPr lang="en-US"/>
        </a:p>
      </dgm:t>
    </dgm:pt>
    <dgm:pt modelId="{DB234596-5B90-443B-871D-67A39E1A6A29}">
      <dgm:prSet phldrT="[Text]"/>
      <dgm:spPr/>
      <dgm:t>
        <a:bodyPr/>
        <a:lstStyle/>
        <a:p>
          <a:r>
            <a:rPr lang="en-US" dirty="0"/>
            <a:t>Attain evenly distributed gender amongst participants</a:t>
          </a:r>
        </a:p>
      </dgm:t>
    </dgm:pt>
    <dgm:pt modelId="{2D1EADB9-20E9-46A2-B44D-7DB8DA7E85C5}" type="sibTrans" cxnId="{72BC18DF-B861-45AC-ABAD-011D9188FD28}">
      <dgm:prSet/>
      <dgm:spPr/>
      <dgm:t>
        <a:bodyPr/>
        <a:lstStyle/>
        <a:p>
          <a:endParaRPr lang="en-US"/>
        </a:p>
      </dgm:t>
    </dgm:pt>
    <dgm:pt modelId="{35FD6ACC-F536-4154-B23B-835716E32956}" type="parTrans" cxnId="{72BC18DF-B861-45AC-ABAD-011D9188FD28}">
      <dgm:prSet/>
      <dgm:spPr/>
      <dgm:t>
        <a:bodyPr/>
        <a:lstStyle/>
        <a:p>
          <a:endParaRPr lang="en-US"/>
        </a:p>
      </dgm:t>
    </dgm:pt>
    <dgm:pt modelId="{2F98DC07-373B-43E8-923B-9362318FD378}">
      <dgm:prSet phldrT="[Text]" custT="1"/>
      <dgm:spPr/>
      <dgm:t>
        <a:bodyPr/>
        <a:lstStyle/>
        <a:p>
          <a:r>
            <a:rPr lang="en-US" sz="2000" dirty="0"/>
            <a:t>Increase variability and work towards eliminating any product bias</a:t>
          </a:r>
        </a:p>
      </dgm:t>
    </dgm:pt>
    <dgm:pt modelId="{35745567-897C-476D-AE48-639CF066066F}" type="parTrans" cxnId="{D4AEEEF1-5F5E-4170-9290-1220F8C3E227}">
      <dgm:prSet/>
      <dgm:spPr/>
      <dgm:t>
        <a:bodyPr/>
        <a:lstStyle/>
        <a:p>
          <a:endParaRPr lang="en-US"/>
        </a:p>
      </dgm:t>
    </dgm:pt>
    <dgm:pt modelId="{FACE94D7-02B9-40A9-91F3-9C91791807C8}" type="sibTrans" cxnId="{D4AEEEF1-5F5E-4170-9290-1220F8C3E227}">
      <dgm:prSet/>
      <dgm:spPr/>
      <dgm:t>
        <a:bodyPr/>
        <a:lstStyle/>
        <a:p>
          <a:endParaRPr lang="en-US"/>
        </a:p>
      </dgm:t>
    </dgm:pt>
    <dgm:pt modelId="{9CDB2B6A-8EF7-422A-A12E-A9D7A068EB7D}">
      <dgm:prSet phldrT="[Text]" custT="1"/>
      <dgm:spPr/>
      <dgm:t>
        <a:bodyPr/>
        <a:lstStyle/>
        <a:p>
          <a:r>
            <a:rPr lang="en-US" sz="2000" dirty="0"/>
            <a:t>Color pool was very limited for our study</a:t>
          </a:r>
        </a:p>
      </dgm:t>
    </dgm:pt>
    <dgm:pt modelId="{2EE08389-BFD8-49BD-9347-2D8C9164A3D9}" type="parTrans" cxnId="{4503668D-7F00-43C7-A6C6-B51619D28B6C}">
      <dgm:prSet/>
      <dgm:spPr/>
      <dgm:t>
        <a:bodyPr/>
        <a:lstStyle/>
        <a:p>
          <a:endParaRPr lang="en-US"/>
        </a:p>
      </dgm:t>
    </dgm:pt>
    <dgm:pt modelId="{827CCE0D-2507-4BE5-AD50-5C697A443736}" type="sibTrans" cxnId="{4503668D-7F00-43C7-A6C6-B51619D28B6C}">
      <dgm:prSet/>
      <dgm:spPr/>
      <dgm:t>
        <a:bodyPr/>
        <a:lstStyle/>
        <a:p>
          <a:endParaRPr lang="en-US"/>
        </a:p>
      </dgm:t>
    </dgm:pt>
    <dgm:pt modelId="{2A71E04E-1866-4EA9-AB94-7104ABB0FC98}">
      <dgm:prSet phldrT="[Text]" custT="1"/>
      <dgm:spPr/>
      <dgm:t>
        <a:bodyPr/>
        <a:lstStyle/>
        <a:p>
          <a:r>
            <a:rPr lang="en-US" sz="2000" dirty="0"/>
            <a:t>An even distribution would represent a more accurate data set regarding the comparison of gender</a:t>
          </a:r>
        </a:p>
      </dgm:t>
    </dgm:pt>
    <dgm:pt modelId="{EEECD5C6-4644-47A7-833B-F104666E261A}" type="parTrans" cxnId="{9C25C75A-CA64-4C91-B9DD-75B5AC75E9AD}">
      <dgm:prSet/>
      <dgm:spPr/>
      <dgm:t>
        <a:bodyPr/>
        <a:lstStyle/>
        <a:p>
          <a:endParaRPr lang="en-US"/>
        </a:p>
      </dgm:t>
    </dgm:pt>
    <dgm:pt modelId="{7201DFAB-6956-41FD-B758-7EE5251A6C8E}" type="sibTrans" cxnId="{9C25C75A-CA64-4C91-B9DD-75B5AC75E9AD}">
      <dgm:prSet/>
      <dgm:spPr/>
      <dgm:t>
        <a:bodyPr/>
        <a:lstStyle/>
        <a:p>
          <a:endParaRPr lang="en-US"/>
        </a:p>
      </dgm:t>
    </dgm:pt>
    <dgm:pt modelId="{2E4315CC-5213-4432-85B8-C9725543BC50}">
      <dgm:prSet phldrT="[Text]" custT="1"/>
      <dgm:spPr/>
      <dgm:t>
        <a:bodyPr/>
        <a:lstStyle/>
        <a:p>
          <a:r>
            <a:rPr lang="en-US" sz="2000" dirty="0"/>
            <a:t>Our age range was from 18-86 years of age</a:t>
          </a:r>
        </a:p>
      </dgm:t>
    </dgm:pt>
    <dgm:pt modelId="{19EF45F7-2811-4BA9-9B1E-3EA79394A847}" type="parTrans" cxnId="{7F4834DD-113B-4F6E-AF9D-8904ED2A0236}">
      <dgm:prSet/>
      <dgm:spPr/>
      <dgm:t>
        <a:bodyPr/>
        <a:lstStyle/>
        <a:p>
          <a:endParaRPr lang="en-US"/>
        </a:p>
      </dgm:t>
    </dgm:pt>
    <dgm:pt modelId="{23CCB5F2-C40C-4EB6-91A2-FE3AE3B773E4}" type="sibTrans" cxnId="{7F4834DD-113B-4F6E-AF9D-8904ED2A0236}">
      <dgm:prSet/>
      <dgm:spPr/>
      <dgm:t>
        <a:bodyPr/>
        <a:lstStyle/>
        <a:p>
          <a:endParaRPr lang="en-US"/>
        </a:p>
      </dgm:t>
    </dgm:pt>
    <dgm:pt modelId="{E8EC8841-E2EA-4E02-B8AA-856A432C9F72}" type="pres">
      <dgm:prSet presAssocID="{B9D74B49-9079-4773-A51D-6F839C6E49AC}" presName="Name0" presStyleCnt="0">
        <dgm:presLayoutVars>
          <dgm:dir/>
          <dgm:animLvl val="lvl"/>
          <dgm:resizeHandles val="exact"/>
        </dgm:presLayoutVars>
      </dgm:prSet>
      <dgm:spPr/>
      <dgm:t>
        <a:bodyPr/>
        <a:lstStyle/>
        <a:p>
          <a:endParaRPr lang="en-US"/>
        </a:p>
      </dgm:t>
    </dgm:pt>
    <dgm:pt modelId="{78E02853-97EA-41A9-8B56-8903B46E126E}" type="pres">
      <dgm:prSet presAssocID="{D313D56B-224D-4169-A656-A764C471CD2C}" presName="linNode" presStyleCnt="0"/>
      <dgm:spPr/>
    </dgm:pt>
    <dgm:pt modelId="{87F1D565-2BC9-4E9F-85A4-C66D2C4E81CF}" type="pres">
      <dgm:prSet presAssocID="{D313D56B-224D-4169-A656-A764C471CD2C}" presName="parentText" presStyleLbl="node1" presStyleIdx="0" presStyleCnt="4">
        <dgm:presLayoutVars>
          <dgm:chMax val="1"/>
          <dgm:bulletEnabled val="1"/>
        </dgm:presLayoutVars>
      </dgm:prSet>
      <dgm:spPr/>
      <dgm:t>
        <a:bodyPr/>
        <a:lstStyle/>
        <a:p>
          <a:endParaRPr lang="en-US"/>
        </a:p>
      </dgm:t>
    </dgm:pt>
    <dgm:pt modelId="{D2C6F1EB-6F19-4092-9AB7-CC899CD605D7}" type="pres">
      <dgm:prSet presAssocID="{D313D56B-224D-4169-A656-A764C471CD2C}" presName="descendantText" presStyleLbl="alignAccFollowNode1" presStyleIdx="0" presStyleCnt="4">
        <dgm:presLayoutVars>
          <dgm:bulletEnabled val="1"/>
        </dgm:presLayoutVars>
      </dgm:prSet>
      <dgm:spPr/>
      <dgm:t>
        <a:bodyPr/>
        <a:lstStyle/>
        <a:p>
          <a:endParaRPr lang="en-US"/>
        </a:p>
      </dgm:t>
    </dgm:pt>
    <dgm:pt modelId="{A721AD5A-2F0A-4217-9F4D-0865878A7C1B}" type="pres">
      <dgm:prSet presAssocID="{DE5EB981-BE66-45FE-AD53-851DD1CDA511}" presName="sp" presStyleCnt="0"/>
      <dgm:spPr/>
    </dgm:pt>
    <dgm:pt modelId="{822F5751-024F-4D43-8EA8-237E36DC6794}" type="pres">
      <dgm:prSet presAssocID="{4399F5BE-2457-4878-B1F3-B51B1FCB1B4F}" presName="linNode" presStyleCnt="0"/>
      <dgm:spPr/>
    </dgm:pt>
    <dgm:pt modelId="{EA027EE1-CE3F-4B8D-9F19-A64FDA9A8099}" type="pres">
      <dgm:prSet presAssocID="{4399F5BE-2457-4878-B1F3-B51B1FCB1B4F}" presName="parentText" presStyleLbl="node1" presStyleIdx="1" presStyleCnt="4">
        <dgm:presLayoutVars>
          <dgm:chMax val="1"/>
          <dgm:bulletEnabled val="1"/>
        </dgm:presLayoutVars>
      </dgm:prSet>
      <dgm:spPr/>
      <dgm:t>
        <a:bodyPr/>
        <a:lstStyle/>
        <a:p>
          <a:endParaRPr lang="en-US"/>
        </a:p>
      </dgm:t>
    </dgm:pt>
    <dgm:pt modelId="{A61F4934-D334-4FA6-806B-65059524DBA6}" type="pres">
      <dgm:prSet presAssocID="{4399F5BE-2457-4878-B1F3-B51B1FCB1B4F}" presName="descendantText" presStyleLbl="alignAccFollowNode1" presStyleIdx="1" presStyleCnt="4">
        <dgm:presLayoutVars>
          <dgm:bulletEnabled val="1"/>
        </dgm:presLayoutVars>
      </dgm:prSet>
      <dgm:spPr/>
      <dgm:t>
        <a:bodyPr/>
        <a:lstStyle/>
        <a:p>
          <a:endParaRPr lang="en-US"/>
        </a:p>
      </dgm:t>
    </dgm:pt>
    <dgm:pt modelId="{B65DC299-ACE3-4D0E-9DE4-3CB4755700D0}" type="pres">
      <dgm:prSet presAssocID="{0984CD78-A45E-4761-B5E3-7AB253CA9918}" presName="sp" presStyleCnt="0"/>
      <dgm:spPr/>
    </dgm:pt>
    <dgm:pt modelId="{94DE21F0-01BC-4589-B80F-BD0F82C59122}" type="pres">
      <dgm:prSet presAssocID="{DB234596-5B90-443B-871D-67A39E1A6A29}" presName="linNode" presStyleCnt="0"/>
      <dgm:spPr/>
    </dgm:pt>
    <dgm:pt modelId="{1F785948-6EB6-42EE-A6E3-F148E272F448}" type="pres">
      <dgm:prSet presAssocID="{DB234596-5B90-443B-871D-67A39E1A6A29}" presName="parentText" presStyleLbl="node1" presStyleIdx="2" presStyleCnt="4">
        <dgm:presLayoutVars>
          <dgm:chMax val="1"/>
          <dgm:bulletEnabled val="1"/>
        </dgm:presLayoutVars>
      </dgm:prSet>
      <dgm:spPr/>
      <dgm:t>
        <a:bodyPr/>
        <a:lstStyle/>
        <a:p>
          <a:endParaRPr lang="en-US"/>
        </a:p>
      </dgm:t>
    </dgm:pt>
    <dgm:pt modelId="{13475467-79ED-40C8-9881-4D48B9E5822E}" type="pres">
      <dgm:prSet presAssocID="{DB234596-5B90-443B-871D-67A39E1A6A29}" presName="descendantText" presStyleLbl="alignAccFollowNode1" presStyleIdx="2" presStyleCnt="4">
        <dgm:presLayoutVars>
          <dgm:bulletEnabled val="1"/>
        </dgm:presLayoutVars>
      </dgm:prSet>
      <dgm:spPr/>
      <dgm:t>
        <a:bodyPr/>
        <a:lstStyle/>
        <a:p>
          <a:endParaRPr lang="en-US"/>
        </a:p>
      </dgm:t>
    </dgm:pt>
    <dgm:pt modelId="{C91DD586-8BAF-4B33-BF1E-84473E0583D2}" type="pres">
      <dgm:prSet presAssocID="{2D1EADB9-20E9-46A2-B44D-7DB8DA7E85C5}" presName="sp" presStyleCnt="0"/>
      <dgm:spPr/>
    </dgm:pt>
    <dgm:pt modelId="{0B393FD8-9B5E-4AB8-B1A0-97C98E6CF800}" type="pres">
      <dgm:prSet presAssocID="{962ADE57-DE79-4EBC-9733-5293C88C9045}" presName="linNode" presStyleCnt="0"/>
      <dgm:spPr/>
    </dgm:pt>
    <dgm:pt modelId="{ACF52889-D2F4-4473-BE9A-202D69284CFB}" type="pres">
      <dgm:prSet presAssocID="{962ADE57-DE79-4EBC-9733-5293C88C9045}" presName="parentText" presStyleLbl="node1" presStyleIdx="3" presStyleCnt="4">
        <dgm:presLayoutVars>
          <dgm:chMax val="1"/>
          <dgm:bulletEnabled val="1"/>
        </dgm:presLayoutVars>
      </dgm:prSet>
      <dgm:spPr/>
      <dgm:t>
        <a:bodyPr/>
        <a:lstStyle/>
        <a:p>
          <a:endParaRPr lang="en-US"/>
        </a:p>
      </dgm:t>
    </dgm:pt>
    <dgm:pt modelId="{9116AB99-ED37-4DA6-98A5-AA107E2350E1}" type="pres">
      <dgm:prSet presAssocID="{962ADE57-DE79-4EBC-9733-5293C88C9045}" presName="descendantText" presStyleLbl="alignAccFollowNode1" presStyleIdx="3" presStyleCnt="4">
        <dgm:presLayoutVars>
          <dgm:bulletEnabled val="1"/>
        </dgm:presLayoutVars>
      </dgm:prSet>
      <dgm:spPr/>
      <dgm:t>
        <a:bodyPr/>
        <a:lstStyle/>
        <a:p>
          <a:endParaRPr lang="en-US"/>
        </a:p>
      </dgm:t>
    </dgm:pt>
  </dgm:ptLst>
  <dgm:cxnLst>
    <dgm:cxn modelId="{D4AEEEF1-5F5E-4170-9290-1220F8C3E227}" srcId="{D313D56B-224D-4169-A656-A764C471CD2C}" destId="{2F98DC07-373B-43E8-923B-9362318FD378}" srcOrd="0" destOrd="0" parTransId="{35745567-897C-476D-AE48-639CF066066F}" sibTransId="{FACE94D7-02B9-40A9-91F3-9C91791807C8}"/>
    <dgm:cxn modelId="{C19E343B-878C-4CCF-984C-3AE775C3BA0C}" type="presOf" srcId="{2F98DC07-373B-43E8-923B-9362318FD378}" destId="{D2C6F1EB-6F19-4092-9AB7-CC899CD605D7}" srcOrd="0" destOrd="0" presId="urn:microsoft.com/office/officeart/2005/8/layout/vList5"/>
    <dgm:cxn modelId="{B83C339F-9690-481A-AC7D-5A53F36C050A}" type="presOf" srcId="{962ADE57-DE79-4EBC-9733-5293C88C9045}" destId="{ACF52889-D2F4-4473-BE9A-202D69284CFB}" srcOrd="0" destOrd="0" presId="urn:microsoft.com/office/officeart/2005/8/layout/vList5"/>
    <dgm:cxn modelId="{13A16E0A-DC11-40A0-B476-79DCB26ABAB2}" type="presOf" srcId="{B9D74B49-9079-4773-A51D-6F839C6E49AC}" destId="{E8EC8841-E2EA-4E02-B8AA-856A432C9F72}" srcOrd="0" destOrd="0" presId="urn:microsoft.com/office/officeart/2005/8/layout/vList5"/>
    <dgm:cxn modelId="{B314260E-3F75-4643-BD0A-ED03A813B584}" type="presOf" srcId="{2A71E04E-1866-4EA9-AB94-7104ABB0FC98}" destId="{13475467-79ED-40C8-9881-4D48B9E5822E}" srcOrd="0" destOrd="0" presId="urn:microsoft.com/office/officeart/2005/8/layout/vList5"/>
    <dgm:cxn modelId="{A56A6A2E-D654-4895-B61B-B38435C6AD6F}" type="presOf" srcId="{2E4315CC-5213-4432-85B8-C9725543BC50}" destId="{9116AB99-ED37-4DA6-98A5-AA107E2350E1}" srcOrd="0" destOrd="0" presId="urn:microsoft.com/office/officeart/2005/8/layout/vList5"/>
    <dgm:cxn modelId="{72BC18DF-B861-45AC-ABAD-011D9188FD28}" srcId="{B9D74B49-9079-4773-A51D-6F839C6E49AC}" destId="{DB234596-5B90-443B-871D-67A39E1A6A29}" srcOrd="2" destOrd="0" parTransId="{35FD6ACC-F536-4154-B23B-835716E32956}" sibTransId="{2D1EADB9-20E9-46A2-B44D-7DB8DA7E85C5}"/>
    <dgm:cxn modelId="{0D3DBA57-F061-4F74-9605-42026DEF6616}" type="presOf" srcId="{D313D56B-224D-4169-A656-A764C471CD2C}" destId="{87F1D565-2BC9-4E9F-85A4-C66D2C4E81CF}" srcOrd="0" destOrd="0" presId="urn:microsoft.com/office/officeart/2005/8/layout/vList5"/>
    <dgm:cxn modelId="{7A576489-A53C-47A9-B3CF-54F99F966A1E}" srcId="{B9D74B49-9079-4773-A51D-6F839C6E49AC}" destId="{D313D56B-224D-4169-A656-A764C471CD2C}" srcOrd="0" destOrd="0" parTransId="{663F6629-5BEA-4B67-919A-F4C40D1061AD}" sibTransId="{DE5EB981-BE66-45FE-AD53-851DD1CDA511}"/>
    <dgm:cxn modelId="{7F4834DD-113B-4F6E-AF9D-8904ED2A0236}" srcId="{962ADE57-DE79-4EBC-9733-5293C88C9045}" destId="{2E4315CC-5213-4432-85B8-C9725543BC50}" srcOrd="0" destOrd="0" parTransId="{19EF45F7-2811-4BA9-9B1E-3EA79394A847}" sibTransId="{23CCB5F2-C40C-4EB6-91A2-FE3AE3B773E4}"/>
    <dgm:cxn modelId="{D37EA681-293D-4625-A284-CF01263DCB39}" srcId="{B9D74B49-9079-4773-A51D-6F839C6E49AC}" destId="{4399F5BE-2457-4878-B1F3-B51B1FCB1B4F}" srcOrd="1" destOrd="0" parTransId="{FFC2EBB3-EF44-4C4E-9EB6-6E3097CCFDB8}" sibTransId="{0984CD78-A45E-4761-B5E3-7AB253CA9918}"/>
    <dgm:cxn modelId="{086D784B-BC2D-40CE-AE77-E6358DC53B30}" srcId="{B9D74B49-9079-4773-A51D-6F839C6E49AC}" destId="{962ADE57-DE79-4EBC-9733-5293C88C9045}" srcOrd="3" destOrd="0" parTransId="{B813485C-497C-47B9-8351-865561308D8C}" sibTransId="{1FE48ACD-2ADB-40B2-806C-6B2BA7D0775A}"/>
    <dgm:cxn modelId="{2AEEF1BC-B95A-45FA-B253-2AA711B33928}" type="presOf" srcId="{4399F5BE-2457-4878-B1F3-B51B1FCB1B4F}" destId="{EA027EE1-CE3F-4B8D-9F19-A64FDA9A8099}" srcOrd="0" destOrd="0" presId="urn:microsoft.com/office/officeart/2005/8/layout/vList5"/>
    <dgm:cxn modelId="{9C25C75A-CA64-4C91-B9DD-75B5AC75E9AD}" srcId="{DB234596-5B90-443B-871D-67A39E1A6A29}" destId="{2A71E04E-1866-4EA9-AB94-7104ABB0FC98}" srcOrd="0" destOrd="0" parTransId="{EEECD5C6-4644-47A7-833B-F104666E261A}" sibTransId="{7201DFAB-6956-41FD-B758-7EE5251A6C8E}"/>
    <dgm:cxn modelId="{3D45F17C-3E4F-4201-9D85-05B79232D3B5}" type="presOf" srcId="{DB234596-5B90-443B-871D-67A39E1A6A29}" destId="{1F785948-6EB6-42EE-A6E3-F148E272F448}" srcOrd="0" destOrd="0" presId="urn:microsoft.com/office/officeart/2005/8/layout/vList5"/>
    <dgm:cxn modelId="{4503668D-7F00-43C7-A6C6-B51619D28B6C}" srcId="{4399F5BE-2457-4878-B1F3-B51B1FCB1B4F}" destId="{9CDB2B6A-8EF7-422A-A12E-A9D7A068EB7D}" srcOrd="0" destOrd="0" parTransId="{2EE08389-BFD8-49BD-9347-2D8C9164A3D9}" sibTransId="{827CCE0D-2507-4BE5-AD50-5C697A443736}"/>
    <dgm:cxn modelId="{84D6E791-4921-4FB8-9157-952BCA2F0C03}" type="presOf" srcId="{9CDB2B6A-8EF7-422A-A12E-A9D7A068EB7D}" destId="{A61F4934-D334-4FA6-806B-65059524DBA6}" srcOrd="0" destOrd="0" presId="urn:microsoft.com/office/officeart/2005/8/layout/vList5"/>
    <dgm:cxn modelId="{6C2200E3-B463-47DD-A78B-B8CFE2184D10}" type="presParOf" srcId="{E8EC8841-E2EA-4E02-B8AA-856A432C9F72}" destId="{78E02853-97EA-41A9-8B56-8903B46E126E}" srcOrd="0" destOrd="0" presId="urn:microsoft.com/office/officeart/2005/8/layout/vList5"/>
    <dgm:cxn modelId="{024F86BF-FCB9-4F82-AEC5-D74EC49446C9}" type="presParOf" srcId="{78E02853-97EA-41A9-8B56-8903B46E126E}" destId="{87F1D565-2BC9-4E9F-85A4-C66D2C4E81CF}" srcOrd="0" destOrd="0" presId="urn:microsoft.com/office/officeart/2005/8/layout/vList5"/>
    <dgm:cxn modelId="{F0E639CB-0995-4F54-B307-F2D199CF3BE3}" type="presParOf" srcId="{78E02853-97EA-41A9-8B56-8903B46E126E}" destId="{D2C6F1EB-6F19-4092-9AB7-CC899CD605D7}" srcOrd="1" destOrd="0" presId="urn:microsoft.com/office/officeart/2005/8/layout/vList5"/>
    <dgm:cxn modelId="{4CCA2945-C35C-4E69-A394-E3CD8B6A475E}" type="presParOf" srcId="{E8EC8841-E2EA-4E02-B8AA-856A432C9F72}" destId="{A721AD5A-2F0A-4217-9F4D-0865878A7C1B}" srcOrd="1" destOrd="0" presId="urn:microsoft.com/office/officeart/2005/8/layout/vList5"/>
    <dgm:cxn modelId="{E01A6908-B2FA-4512-B9F7-AF94D94D384E}" type="presParOf" srcId="{E8EC8841-E2EA-4E02-B8AA-856A432C9F72}" destId="{822F5751-024F-4D43-8EA8-237E36DC6794}" srcOrd="2" destOrd="0" presId="urn:microsoft.com/office/officeart/2005/8/layout/vList5"/>
    <dgm:cxn modelId="{8B4A2EE2-3A67-417F-87F1-B32250E1B948}" type="presParOf" srcId="{822F5751-024F-4D43-8EA8-237E36DC6794}" destId="{EA027EE1-CE3F-4B8D-9F19-A64FDA9A8099}" srcOrd="0" destOrd="0" presId="urn:microsoft.com/office/officeart/2005/8/layout/vList5"/>
    <dgm:cxn modelId="{B575B84C-C2D7-4A32-A5A5-945E0C96A552}" type="presParOf" srcId="{822F5751-024F-4D43-8EA8-237E36DC6794}" destId="{A61F4934-D334-4FA6-806B-65059524DBA6}" srcOrd="1" destOrd="0" presId="urn:microsoft.com/office/officeart/2005/8/layout/vList5"/>
    <dgm:cxn modelId="{EC83A534-7EC8-4181-8A26-C3F45563986D}" type="presParOf" srcId="{E8EC8841-E2EA-4E02-B8AA-856A432C9F72}" destId="{B65DC299-ACE3-4D0E-9DE4-3CB4755700D0}" srcOrd="3" destOrd="0" presId="urn:microsoft.com/office/officeart/2005/8/layout/vList5"/>
    <dgm:cxn modelId="{1FD11B51-C561-430B-B184-C09512910603}" type="presParOf" srcId="{E8EC8841-E2EA-4E02-B8AA-856A432C9F72}" destId="{94DE21F0-01BC-4589-B80F-BD0F82C59122}" srcOrd="4" destOrd="0" presId="urn:microsoft.com/office/officeart/2005/8/layout/vList5"/>
    <dgm:cxn modelId="{8012819F-697A-46C5-A422-C8D6F54C9C20}" type="presParOf" srcId="{94DE21F0-01BC-4589-B80F-BD0F82C59122}" destId="{1F785948-6EB6-42EE-A6E3-F148E272F448}" srcOrd="0" destOrd="0" presId="urn:microsoft.com/office/officeart/2005/8/layout/vList5"/>
    <dgm:cxn modelId="{85247451-27DA-44FF-8EAD-CD0636371DA3}" type="presParOf" srcId="{94DE21F0-01BC-4589-B80F-BD0F82C59122}" destId="{13475467-79ED-40C8-9881-4D48B9E5822E}" srcOrd="1" destOrd="0" presId="urn:microsoft.com/office/officeart/2005/8/layout/vList5"/>
    <dgm:cxn modelId="{64B829D1-8D32-41C1-A1C1-A492E8AB6168}" type="presParOf" srcId="{E8EC8841-E2EA-4E02-B8AA-856A432C9F72}" destId="{C91DD586-8BAF-4B33-BF1E-84473E0583D2}" srcOrd="5" destOrd="0" presId="urn:microsoft.com/office/officeart/2005/8/layout/vList5"/>
    <dgm:cxn modelId="{DA969BBC-222E-4CE3-ABC3-746DF4724DDA}" type="presParOf" srcId="{E8EC8841-E2EA-4E02-B8AA-856A432C9F72}" destId="{0B393FD8-9B5E-4AB8-B1A0-97C98E6CF800}" srcOrd="6" destOrd="0" presId="urn:microsoft.com/office/officeart/2005/8/layout/vList5"/>
    <dgm:cxn modelId="{E08AD889-B3F4-463A-A2F6-C3491733ECA5}" type="presParOf" srcId="{0B393FD8-9B5E-4AB8-B1A0-97C98E6CF800}" destId="{ACF52889-D2F4-4473-BE9A-202D69284CFB}" srcOrd="0" destOrd="0" presId="urn:microsoft.com/office/officeart/2005/8/layout/vList5"/>
    <dgm:cxn modelId="{ED538FE4-4A32-4A3F-82FD-9D4592DC863A}" type="presParOf" srcId="{0B393FD8-9B5E-4AB8-B1A0-97C98E6CF800}" destId="{9116AB99-ED37-4DA6-98A5-AA107E2350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DEADEF-2516-4EE6-A144-D07F117303B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D2F5D7C-5A9E-4A05-9DB3-5EFE0832EF70}">
      <dgm:prSet phldrT="[Text]" custT="1"/>
      <dgm:spPr/>
      <dgm:t>
        <a:bodyPr/>
        <a:lstStyle/>
        <a:p>
          <a:r>
            <a:rPr lang="en-US" sz="1600" b="0" i="0" u="none" dirty="0"/>
            <a:t>In research done by Silver, McCulley, and Chambliss in 1988, they gathered a group of 582 undergraduate college students to conduct a survey. In the survey they asked questions about participants favorite color in order to see if there was a difference in color preference by gender or by race</a:t>
          </a:r>
          <a:r>
            <a:rPr lang="en-US" sz="1600" b="1" i="0" u="none" dirty="0"/>
            <a:t>. </a:t>
          </a:r>
          <a:r>
            <a:rPr lang="en-US" sz="1600" b="1" i="0" u="sng" dirty="0">
              <a:solidFill>
                <a:schemeClr val="bg1"/>
              </a:solidFill>
            </a:rPr>
            <a:t>Blue was most often chosen as favorite color by both sexes</a:t>
          </a:r>
          <a:r>
            <a:rPr lang="en-US" sz="1600" b="0" i="0" u="none" dirty="0">
              <a:solidFill>
                <a:schemeClr val="bg1"/>
              </a:solidFill>
            </a:rPr>
            <a:t>. </a:t>
          </a:r>
          <a:endParaRPr lang="en-US" sz="1600" dirty="0">
            <a:solidFill>
              <a:schemeClr val="bg1"/>
            </a:solidFill>
          </a:endParaRPr>
        </a:p>
      </dgm:t>
    </dgm:pt>
    <dgm:pt modelId="{5A958885-EB35-4499-8C89-65F88EB6AE23}" type="parTrans" cxnId="{EEF1C9E9-8864-4A9B-9786-0C00C17BEB98}">
      <dgm:prSet/>
      <dgm:spPr/>
      <dgm:t>
        <a:bodyPr/>
        <a:lstStyle/>
        <a:p>
          <a:endParaRPr lang="en-US"/>
        </a:p>
      </dgm:t>
    </dgm:pt>
    <dgm:pt modelId="{22D14AAB-181C-4C10-A677-C5F8CF269BD6}" type="sibTrans" cxnId="{EEF1C9E9-8864-4A9B-9786-0C00C17BEB98}">
      <dgm:prSet/>
      <dgm:spPr/>
      <dgm:t>
        <a:bodyPr/>
        <a:lstStyle/>
        <a:p>
          <a:endParaRPr lang="en-US"/>
        </a:p>
      </dgm:t>
    </dgm:pt>
    <dgm:pt modelId="{079C7E09-3B0C-44BF-A337-520C829A9CE8}">
      <dgm:prSet phldrT="[Text]" custT="1"/>
      <dgm:spPr/>
      <dgm:t>
        <a:bodyPr/>
        <a:lstStyle/>
        <a:p>
          <a:r>
            <a:rPr lang="en-US" sz="1800" b="0" i="0" u="none" dirty="0"/>
            <a:t>This was valuable in our development of the research design, and subsequent hypotheses, because we wanted to test whether or not sex had a role in color preference.</a:t>
          </a:r>
          <a:endParaRPr lang="en-US" sz="1800" dirty="0"/>
        </a:p>
      </dgm:t>
    </dgm:pt>
    <dgm:pt modelId="{0D4826B1-4E1A-4B52-AEBE-62CF171C0CF1}" type="parTrans" cxnId="{9CE359AB-984B-4408-99A0-8782781856E9}">
      <dgm:prSet/>
      <dgm:spPr/>
      <dgm:t>
        <a:bodyPr/>
        <a:lstStyle/>
        <a:p>
          <a:endParaRPr lang="en-US"/>
        </a:p>
      </dgm:t>
    </dgm:pt>
    <dgm:pt modelId="{7336AADD-4B6B-4626-87E7-F308C222F31B}" type="sibTrans" cxnId="{9CE359AB-984B-4408-99A0-8782781856E9}">
      <dgm:prSet/>
      <dgm:spPr/>
      <dgm:t>
        <a:bodyPr/>
        <a:lstStyle/>
        <a:p>
          <a:endParaRPr lang="en-US"/>
        </a:p>
      </dgm:t>
    </dgm:pt>
    <dgm:pt modelId="{9DB574F0-7268-467F-8B9B-73D217C68353}" type="pres">
      <dgm:prSet presAssocID="{75DEADEF-2516-4EE6-A144-D07F117303B2}" presName="Name0" presStyleCnt="0">
        <dgm:presLayoutVars>
          <dgm:dir/>
          <dgm:resizeHandles val="exact"/>
        </dgm:presLayoutVars>
      </dgm:prSet>
      <dgm:spPr/>
    </dgm:pt>
    <dgm:pt modelId="{C883F0F7-8A8D-4DA2-99A2-9AF64924BD2A}" type="pres">
      <dgm:prSet presAssocID="{75DEADEF-2516-4EE6-A144-D07F117303B2}" presName="vNodes" presStyleCnt="0"/>
      <dgm:spPr/>
    </dgm:pt>
    <dgm:pt modelId="{08B33FFA-8A87-4611-92B8-9921A1F4B5AB}" type="pres">
      <dgm:prSet presAssocID="{2D2F5D7C-5A9E-4A05-9DB3-5EFE0832EF70}" presName="node" presStyleLbl="node1" presStyleIdx="0" presStyleCnt="2">
        <dgm:presLayoutVars>
          <dgm:bulletEnabled val="1"/>
        </dgm:presLayoutVars>
      </dgm:prSet>
      <dgm:spPr/>
      <dgm:t>
        <a:bodyPr/>
        <a:lstStyle/>
        <a:p>
          <a:endParaRPr lang="en-US"/>
        </a:p>
      </dgm:t>
    </dgm:pt>
    <dgm:pt modelId="{B4B20661-F7DD-4416-B2C0-870DA9ED67B8}" type="pres">
      <dgm:prSet presAssocID="{75DEADEF-2516-4EE6-A144-D07F117303B2}" presName="sibTransLast" presStyleLbl="sibTrans2D1" presStyleIdx="0" presStyleCnt="1" custLinFactNeighborX="-2875" custLinFactNeighborY="18957"/>
      <dgm:spPr/>
      <dgm:t>
        <a:bodyPr/>
        <a:lstStyle/>
        <a:p>
          <a:endParaRPr lang="en-US"/>
        </a:p>
      </dgm:t>
    </dgm:pt>
    <dgm:pt modelId="{1FB27136-B9FB-45DA-AB5B-993454C2C3A1}" type="pres">
      <dgm:prSet presAssocID="{75DEADEF-2516-4EE6-A144-D07F117303B2}" presName="connectorText" presStyleLbl="sibTrans2D1" presStyleIdx="0" presStyleCnt="1"/>
      <dgm:spPr/>
      <dgm:t>
        <a:bodyPr/>
        <a:lstStyle/>
        <a:p>
          <a:endParaRPr lang="en-US"/>
        </a:p>
      </dgm:t>
    </dgm:pt>
    <dgm:pt modelId="{DF011E36-D7E0-4372-B9DE-F941C7FE8435}" type="pres">
      <dgm:prSet presAssocID="{75DEADEF-2516-4EE6-A144-D07F117303B2}" presName="lastNode" presStyleLbl="node1" presStyleIdx="1" presStyleCnt="2">
        <dgm:presLayoutVars>
          <dgm:bulletEnabled val="1"/>
        </dgm:presLayoutVars>
      </dgm:prSet>
      <dgm:spPr/>
      <dgm:t>
        <a:bodyPr/>
        <a:lstStyle/>
        <a:p>
          <a:endParaRPr lang="en-US"/>
        </a:p>
      </dgm:t>
    </dgm:pt>
  </dgm:ptLst>
  <dgm:cxnLst>
    <dgm:cxn modelId="{EEF1C9E9-8864-4A9B-9786-0C00C17BEB98}" srcId="{75DEADEF-2516-4EE6-A144-D07F117303B2}" destId="{2D2F5D7C-5A9E-4A05-9DB3-5EFE0832EF70}" srcOrd="0" destOrd="0" parTransId="{5A958885-EB35-4499-8C89-65F88EB6AE23}" sibTransId="{22D14AAB-181C-4C10-A677-C5F8CF269BD6}"/>
    <dgm:cxn modelId="{71D2C68B-5CE8-474A-96E3-EF24310497C2}" type="presOf" srcId="{22D14AAB-181C-4C10-A677-C5F8CF269BD6}" destId="{B4B20661-F7DD-4416-B2C0-870DA9ED67B8}" srcOrd="0" destOrd="0" presId="urn:microsoft.com/office/officeart/2005/8/layout/equation2"/>
    <dgm:cxn modelId="{EA24462F-E134-4BBD-BCC9-71BEC745901D}" type="presOf" srcId="{2D2F5D7C-5A9E-4A05-9DB3-5EFE0832EF70}" destId="{08B33FFA-8A87-4611-92B8-9921A1F4B5AB}" srcOrd="0" destOrd="0" presId="urn:microsoft.com/office/officeart/2005/8/layout/equation2"/>
    <dgm:cxn modelId="{9CE359AB-984B-4408-99A0-8782781856E9}" srcId="{75DEADEF-2516-4EE6-A144-D07F117303B2}" destId="{079C7E09-3B0C-44BF-A337-520C829A9CE8}" srcOrd="1" destOrd="0" parTransId="{0D4826B1-4E1A-4B52-AEBE-62CF171C0CF1}" sibTransId="{7336AADD-4B6B-4626-87E7-F308C222F31B}"/>
    <dgm:cxn modelId="{0D0A17A6-A511-430B-ADBE-53C17CECB1D4}" type="presOf" srcId="{22D14AAB-181C-4C10-A677-C5F8CF269BD6}" destId="{1FB27136-B9FB-45DA-AB5B-993454C2C3A1}" srcOrd="1" destOrd="0" presId="urn:microsoft.com/office/officeart/2005/8/layout/equation2"/>
    <dgm:cxn modelId="{64CFA3AF-1D89-4E38-98B7-ABE330A1D655}" type="presOf" srcId="{75DEADEF-2516-4EE6-A144-D07F117303B2}" destId="{9DB574F0-7268-467F-8B9B-73D217C68353}" srcOrd="0" destOrd="0" presId="urn:microsoft.com/office/officeart/2005/8/layout/equation2"/>
    <dgm:cxn modelId="{854CB6CB-0AFA-42F5-9DC2-F2D933381BAC}" type="presOf" srcId="{079C7E09-3B0C-44BF-A337-520C829A9CE8}" destId="{DF011E36-D7E0-4372-B9DE-F941C7FE8435}" srcOrd="0" destOrd="0" presId="urn:microsoft.com/office/officeart/2005/8/layout/equation2"/>
    <dgm:cxn modelId="{D83C60EF-1210-4813-AC8C-A9311EA9CE47}" type="presParOf" srcId="{9DB574F0-7268-467F-8B9B-73D217C68353}" destId="{C883F0F7-8A8D-4DA2-99A2-9AF64924BD2A}" srcOrd="0" destOrd="0" presId="urn:microsoft.com/office/officeart/2005/8/layout/equation2"/>
    <dgm:cxn modelId="{E8E840AA-6A2C-4942-A862-6B2A0A1AD065}" type="presParOf" srcId="{C883F0F7-8A8D-4DA2-99A2-9AF64924BD2A}" destId="{08B33FFA-8A87-4611-92B8-9921A1F4B5AB}" srcOrd="0" destOrd="0" presId="urn:microsoft.com/office/officeart/2005/8/layout/equation2"/>
    <dgm:cxn modelId="{39F38D60-F724-483F-9E2B-3B6A08FFCCBF}" type="presParOf" srcId="{9DB574F0-7268-467F-8B9B-73D217C68353}" destId="{B4B20661-F7DD-4416-B2C0-870DA9ED67B8}" srcOrd="1" destOrd="0" presId="urn:microsoft.com/office/officeart/2005/8/layout/equation2"/>
    <dgm:cxn modelId="{4A569F13-F175-45AB-A80F-6F2CA933212F}" type="presParOf" srcId="{B4B20661-F7DD-4416-B2C0-870DA9ED67B8}" destId="{1FB27136-B9FB-45DA-AB5B-993454C2C3A1}" srcOrd="0" destOrd="0" presId="urn:microsoft.com/office/officeart/2005/8/layout/equation2"/>
    <dgm:cxn modelId="{C7C92FCD-1A79-4D22-AA48-4B24DEE7BFFF}" type="presParOf" srcId="{9DB574F0-7268-467F-8B9B-73D217C68353}" destId="{DF011E36-D7E0-4372-B9DE-F941C7FE843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3EC3DF-385A-4587-9E36-12D933393446}"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3B0995BA-8FC9-4E36-B35D-8E10859B7069}">
      <dgm:prSet phldrT="[Text]"/>
      <dgm:spPr/>
      <dgm:t>
        <a:bodyPr/>
        <a:lstStyle/>
        <a:p>
          <a:r>
            <a:rPr lang="en-US" b="0" i="0" u="none" dirty="0"/>
            <a:t>A study on the brightness of colors looked into participants evaluation of different colors. Participants were prompted with various pictures and were asked to rate attractiveness of stimulus models.</a:t>
          </a:r>
          <a:r>
            <a:rPr lang="en-US" b="1" i="0" u="none" dirty="0">
              <a:solidFill>
                <a:schemeClr val="tx1"/>
              </a:solidFill>
            </a:rPr>
            <a:t> </a:t>
          </a:r>
          <a:r>
            <a:rPr lang="en-US" b="1" i="0" u="sng" dirty="0">
              <a:solidFill>
                <a:schemeClr val="bg1"/>
              </a:solidFill>
            </a:rPr>
            <a:t>It was found that males reported preference for brighter vivid colors and females preferred soft colors. </a:t>
          </a:r>
          <a:r>
            <a:rPr lang="en-US" b="0" i="0" u="none" dirty="0"/>
            <a:t>(</a:t>
          </a:r>
          <a:r>
            <a:rPr lang="en-US" b="0" i="0" u="none" dirty="0" err="1"/>
            <a:t>Radeloff</a:t>
          </a:r>
          <a:r>
            <a:rPr lang="en-US" b="0" i="0" u="none" dirty="0"/>
            <a:t>, 1990) </a:t>
          </a:r>
          <a:endParaRPr lang="en-US" b="1" dirty="0">
            <a:solidFill>
              <a:schemeClr val="tx1"/>
            </a:solidFill>
          </a:endParaRPr>
        </a:p>
      </dgm:t>
    </dgm:pt>
    <dgm:pt modelId="{E607D9A5-F35F-40FE-BB87-BDA512709713}" type="parTrans" cxnId="{D0959FB6-541B-4376-85F8-DD789A610EA5}">
      <dgm:prSet/>
      <dgm:spPr/>
      <dgm:t>
        <a:bodyPr/>
        <a:lstStyle/>
        <a:p>
          <a:endParaRPr lang="en-US"/>
        </a:p>
      </dgm:t>
    </dgm:pt>
    <dgm:pt modelId="{A96A5DF4-D2A0-47A4-B964-772E687D37FD}" type="sibTrans" cxnId="{D0959FB6-541B-4376-85F8-DD789A610EA5}">
      <dgm:prSet/>
      <dgm:spPr/>
      <dgm:t>
        <a:bodyPr/>
        <a:lstStyle/>
        <a:p>
          <a:endParaRPr lang="en-US"/>
        </a:p>
      </dgm:t>
    </dgm:pt>
    <dgm:pt modelId="{C810526D-F016-406D-A903-84C26356E577}">
      <dgm:prSet phldrT="[Text]"/>
      <dgm:spPr/>
      <dgm:t>
        <a:bodyPr/>
        <a:lstStyle/>
        <a:p>
          <a:r>
            <a:rPr lang="en-US" b="0" i="0" u="none" dirty="0"/>
            <a:t>This pertained to us because we wanted to manipulate a graphic in a manner that preference was determinant on only color type. Given that there was an inherent preference for bright and soft colors across sexes, we chose to have three stimuli that incorporate a bright, neutral, and soft color ( Pink, White, Blue respectively).</a:t>
          </a:r>
          <a:endParaRPr lang="en-US" dirty="0"/>
        </a:p>
      </dgm:t>
    </dgm:pt>
    <dgm:pt modelId="{935E4A49-D5EA-45DA-B5DC-2AE13728DE11}" type="parTrans" cxnId="{DE9CBE61-9357-43D8-A160-471C9CD95B25}">
      <dgm:prSet/>
      <dgm:spPr/>
      <dgm:t>
        <a:bodyPr/>
        <a:lstStyle/>
        <a:p>
          <a:endParaRPr lang="en-US"/>
        </a:p>
      </dgm:t>
    </dgm:pt>
    <dgm:pt modelId="{9C192B38-8CA8-44FC-B2DB-DA3F4043F4FA}" type="sibTrans" cxnId="{DE9CBE61-9357-43D8-A160-471C9CD95B25}">
      <dgm:prSet/>
      <dgm:spPr/>
      <dgm:t>
        <a:bodyPr/>
        <a:lstStyle/>
        <a:p>
          <a:endParaRPr lang="en-US"/>
        </a:p>
      </dgm:t>
    </dgm:pt>
    <dgm:pt modelId="{0A385D44-CD16-466D-A6D4-24D55A211B25}" type="pres">
      <dgm:prSet presAssocID="{603EC3DF-385A-4587-9E36-12D933393446}" presName="Name0" presStyleCnt="0">
        <dgm:presLayoutVars>
          <dgm:dir/>
          <dgm:resizeHandles val="exact"/>
        </dgm:presLayoutVars>
      </dgm:prSet>
      <dgm:spPr/>
    </dgm:pt>
    <dgm:pt modelId="{20FA6B45-99E2-4846-B318-7EE5AB26474A}" type="pres">
      <dgm:prSet presAssocID="{603EC3DF-385A-4587-9E36-12D933393446}" presName="vNodes" presStyleCnt="0"/>
      <dgm:spPr/>
    </dgm:pt>
    <dgm:pt modelId="{C536E084-CFDD-435F-A571-8A890E6780D8}" type="pres">
      <dgm:prSet presAssocID="{3B0995BA-8FC9-4E36-B35D-8E10859B7069}" presName="node" presStyleLbl="node1" presStyleIdx="0" presStyleCnt="2">
        <dgm:presLayoutVars>
          <dgm:bulletEnabled val="1"/>
        </dgm:presLayoutVars>
      </dgm:prSet>
      <dgm:spPr/>
      <dgm:t>
        <a:bodyPr/>
        <a:lstStyle/>
        <a:p>
          <a:endParaRPr lang="en-US"/>
        </a:p>
      </dgm:t>
    </dgm:pt>
    <dgm:pt modelId="{53B35F67-5F82-4480-83F3-2F42034D4E59}" type="pres">
      <dgm:prSet presAssocID="{603EC3DF-385A-4587-9E36-12D933393446}" presName="sibTransLast" presStyleLbl="sibTrans2D1" presStyleIdx="0" presStyleCnt="1"/>
      <dgm:spPr/>
      <dgm:t>
        <a:bodyPr/>
        <a:lstStyle/>
        <a:p>
          <a:endParaRPr lang="en-US"/>
        </a:p>
      </dgm:t>
    </dgm:pt>
    <dgm:pt modelId="{33A63BA9-EBE1-419E-AD7F-D1D75617FBC9}" type="pres">
      <dgm:prSet presAssocID="{603EC3DF-385A-4587-9E36-12D933393446}" presName="connectorText" presStyleLbl="sibTrans2D1" presStyleIdx="0" presStyleCnt="1"/>
      <dgm:spPr/>
      <dgm:t>
        <a:bodyPr/>
        <a:lstStyle/>
        <a:p>
          <a:endParaRPr lang="en-US"/>
        </a:p>
      </dgm:t>
    </dgm:pt>
    <dgm:pt modelId="{5691B226-0E95-494D-846B-2A260F3A3746}" type="pres">
      <dgm:prSet presAssocID="{603EC3DF-385A-4587-9E36-12D933393446}" presName="lastNode" presStyleLbl="node1" presStyleIdx="1" presStyleCnt="2">
        <dgm:presLayoutVars>
          <dgm:bulletEnabled val="1"/>
        </dgm:presLayoutVars>
      </dgm:prSet>
      <dgm:spPr/>
      <dgm:t>
        <a:bodyPr/>
        <a:lstStyle/>
        <a:p>
          <a:endParaRPr lang="en-US"/>
        </a:p>
      </dgm:t>
    </dgm:pt>
  </dgm:ptLst>
  <dgm:cxnLst>
    <dgm:cxn modelId="{836116B6-61CA-4A8D-A96B-51DC80AD2C22}" type="presOf" srcId="{A96A5DF4-D2A0-47A4-B964-772E687D37FD}" destId="{53B35F67-5F82-4480-83F3-2F42034D4E59}" srcOrd="0" destOrd="0" presId="urn:microsoft.com/office/officeart/2005/8/layout/equation2"/>
    <dgm:cxn modelId="{F3AF358D-8539-494D-9206-127FABC4BDAD}" type="presOf" srcId="{3B0995BA-8FC9-4E36-B35D-8E10859B7069}" destId="{C536E084-CFDD-435F-A571-8A890E6780D8}" srcOrd="0" destOrd="0" presId="urn:microsoft.com/office/officeart/2005/8/layout/equation2"/>
    <dgm:cxn modelId="{D0959FB6-541B-4376-85F8-DD789A610EA5}" srcId="{603EC3DF-385A-4587-9E36-12D933393446}" destId="{3B0995BA-8FC9-4E36-B35D-8E10859B7069}" srcOrd="0" destOrd="0" parTransId="{E607D9A5-F35F-40FE-BB87-BDA512709713}" sibTransId="{A96A5DF4-D2A0-47A4-B964-772E687D37FD}"/>
    <dgm:cxn modelId="{2E245F55-8146-4A91-BB97-82450AFBC17B}" type="presOf" srcId="{C810526D-F016-406D-A903-84C26356E577}" destId="{5691B226-0E95-494D-846B-2A260F3A3746}" srcOrd="0" destOrd="0" presId="urn:microsoft.com/office/officeart/2005/8/layout/equation2"/>
    <dgm:cxn modelId="{74B022CB-6ABD-4BAC-8031-D88E0D739D7F}" type="presOf" srcId="{603EC3DF-385A-4587-9E36-12D933393446}" destId="{0A385D44-CD16-466D-A6D4-24D55A211B25}" srcOrd="0" destOrd="0" presId="urn:microsoft.com/office/officeart/2005/8/layout/equation2"/>
    <dgm:cxn modelId="{DE9CBE61-9357-43D8-A160-471C9CD95B25}" srcId="{603EC3DF-385A-4587-9E36-12D933393446}" destId="{C810526D-F016-406D-A903-84C26356E577}" srcOrd="1" destOrd="0" parTransId="{935E4A49-D5EA-45DA-B5DC-2AE13728DE11}" sibTransId="{9C192B38-8CA8-44FC-B2DB-DA3F4043F4FA}"/>
    <dgm:cxn modelId="{9D34713F-8AAB-4DB9-9660-0864D54099D1}" type="presOf" srcId="{A96A5DF4-D2A0-47A4-B964-772E687D37FD}" destId="{33A63BA9-EBE1-419E-AD7F-D1D75617FBC9}" srcOrd="1" destOrd="0" presId="urn:microsoft.com/office/officeart/2005/8/layout/equation2"/>
    <dgm:cxn modelId="{FB98E78E-C5B0-4F8A-97EA-CE0F80068F12}" type="presParOf" srcId="{0A385D44-CD16-466D-A6D4-24D55A211B25}" destId="{20FA6B45-99E2-4846-B318-7EE5AB26474A}" srcOrd="0" destOrd="0" presId="urn:microsoft.com/office/officeart/2005/8/layout/equation2"/>
    <dgm:cxn modelId="{C229C065-AAEC-48C5-B891-AC444DF6BBFC}" type="presParOf" srcId="{20FA6B45-99E2-4846-B318-7EE5AB26474A}" destId="{C536E084-CFDD-435F-A571-8A890E6780D8}" srcOrd="0" destOrd="0" presId="urn:microsoft.com/office/officeart/2005/8/layout/equation2"/>
    <dgm:cxn modelId="{C9AC219D-30F0-499E-A203-F9F064FB5730}" type="presParOf" srcId="{0A385D44-CD16-466D-A6D4-24D55A211B25}" destId="{53B35F67-5F82-4480-83F3-2F42034D4E59}" srcOrd="1" destOrd="0" presId="urn:microsoft.com/office/officeart/2005/8/layout/equation2"/>
    <dgm:cxn modelId="{2C2BE236-537B-4B70-8E78-C7336339542D}" type="presParOf" srcId="{53B35F67-5F82-4480-83F3-2F42034D4E59}" destId="{33A63BA9-EBE1-419E-AD7F-D1D75617FBC9}" srcOrd="0" destOrd="0" presId="urn:microsoft.com/office/officeart/2005/8/layout/equation2"/>
    <dgm:cxn modelId="{8ECC4A2F-FE4F-4904-9578-E8CB9CFADB59}" type="presParOf" srcId="{0A385D44-CD16-466D-A6D4-24D55A211B25}" destId="{5691B226-0E95-494D-846B-2A260F3A374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8F43B8-E7F0-4C63-A15E-7F52ABADC8F6}"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1B2188A2-6D69-40AC-A9EF-A819BD8AC3B8}">
      <dgm:prSet phldrT="[Text]" custT="1"/>
      <dgm:spPr/>
      <dgm:t>
        <a:bodyPr/>
        <a:lstStyle/>
        <a:p>
          <a:r>
            <a:rPr lang="en-US" sz="1400" b="0" i="0" u="none" dirty="0"/>
            <a:t>Research conducted by Mehta and Zhu in 2009 was done in order to gain more knowledge on how color choice affects emotion and dictates decision making performance. In order to reduce confounds they manipulated only hue. </a:t>
          </a:r>
          <a:r>
            <a:rPr lang="en-US" sz="1400" b="1" i="0" u="sng" dirty="0">
              <a:solidFill>
                <a:schemeClr val="bg1"/>
              </a:solidFill>
            </a:rPr>
            <a:t>They included white as a neutral stimulus</a:t>
          </a:r>
          <a:r>
            <a:rPr lang="en-US" sz="1400" b="0" i="0" u="none" dirty="0"/>
            <a:t> to ensure a non-conflicting stimuli was used. </a:t>
          </a:r>
          <a:r>
            <a:rPr lang="en-US" sz="1400" b="1" i="0" u="sng" dirty="0">
              <a:solidFill>
                <a:schemeClr val="bg1"/>
              </a:solidFill>
            </a:rPr>
            <a:t>They found that the color red will induce primarily an avoidance motivation, whereas blue will activate an approach motivation</a:t>
          </a:r>
          <a:endParaRPr lang="en-US" sz="1400" dirty="0"/>
        </a:p>
      </dgm:t>
    </dgm:pt>
    <dgm:pt modelId="{EAF868F6-4B84-49C7-8B76-496BF41FC5B1}" type="parTrans" cxnId="{5F312996-64B1-40F2-9CC9-DECBBDB39570}">
      <dgm:prSet/>
      <dgm:spPr/>
      <dgm:t>
        <a:bodyPr/>
        <a:lstStyle/>
        <a:p>
          <a:endParaRPr lang="en-US"/>
        </a:p>
      </dgm:t>
    </dgm:pt>
    <dgm:pt modelId="{379782D4-A63E-4471-B8FF-2318A69E2001}" type="sibTrans" cxnId="{5F312996-64B1-40F2-9CC9-DECBBDB39570}">
      <dgm:prSet/>
      <dgm:spPr/>
      <dgm:t>
        <a:bodyPr/>
        <a:lstStyle/>
        <a:p>
          <a:endParaRPr lang="en-US"/>
        </a:p>
      </dgm:t>
    </dgm:pt>
    <dgm:pt modelId="{02B6ED91-5D16-4550-AF34-B68D339673E1}">
      <dgm:prSet phldrT="[Text]" custT="1"/>
      <dgm:spPr/>
      <dgm:t>
        <a:bodyPr/>
        <a:lstStyle/>
        <a:p>
          <a:r>
            <a:rPr lang="en-US" sz="1800" b="0" i="0" u="none" dirty="0"/>
            <a:t>We used this to generate hypothesis that people will shy away from our hue (pink) which closely resembles red. We also modeled our color choice of white for our neutral stimulus after this study</a:t>
          </a:r>
          <a:endParaRPr lang="en-US" sz="1800" dirty="0"/>
        </a:p>
      </dgm:t>
    </dgm:pt>
    <dgm:pt modelId="{FAF69967-2F31-4CCA-9144-3572008AE69B}" type="parTrans" cxnId="{B2BD6AE7-221B-4E4A-9068-F6EDA88DC8F1}">
      <dgm:prSet/>
      <dgm:spPr/>
      <dgm:t>
        <a:bodyPr/>
        <a:lstStyle/>
        <a:p>
          <a:endParaRPr lang="en-US"/>
        </a:p>
      </dgm:t>
    </dgm:pt>
    <dgm:pt modelId="{F56F659A-61A9-49A9-B2FE-5099E43237DF}" type="sibTrans" cxnId="{B2BD6AE7-221B-4E4A-9068-F6EDA88DC8F1}">
      <dgm:prSet/>
      <dgm:spPr/>
      <dgm:t>
        <a:bodyPr/>
        <a:lstStyle/>
        <a:p>
          <a:endParaRPr lang="en-US"/>
        </a:p>
      </dgm:t>
    </dgm:pt>
    <dgm:pt modelId="{21D6CF4C-09B7-4BB3-AD3A-BD33B0AA2547}" type="pres">
      <dgm:prSet presAssocID="{A18F43B8-E7F0-4C63-A15E-7F52ABADC8F6}" presName="Name0" presStyleCnt="0">
        <dgm:presLayoutVars>
          <dgm:dir/>
          <dgm:resizeHandles val="exact"/>
        </dgm:presLayoutVars>
      </dgm:prSet>
      <dgm:spPr/>
    </dgm:pt>
    <dgm:pt modelId="{AB50562B-A30B-4341-A747-B8B0BE4CAECC}" type="pres">
      <dgm:prSet presAssocID="{A18F43B8-E7F0-4C63-A15E-7F52ABADC8F6}" presName="vNodes" presStyleCnt="0"/>
      <dgm:spPr/>
    </dgm:pt>
    <dgm:pt modelId="{E75B6B53-39AD-4D3C-ADD4-13E0B899AF4A}" type="pres">
      <dgm:prSet presAssocID="{1B2188A2-6D69-40AC-A9EF-A819BD8AC3B8}" presName="node" presStyleLbl="node1" presStyleIdx="0" presStyleCnt="2">
        <dgm:presLayoutVars>
          <dgm:bulletEnabled val="1"/>
        </dgm:presLayoutVars>
      </dgm:prSet>
      <dgm:spPr/>
      <dgm:t>
        <a:bodyPr/>
        <a:lstStyle/>
        <a:p>
          <a:endParaRPr lang="en-US"/>
        </a:p>
      </dgm:t>
    </dgm:pt>
    <dgm:pt modelId="{CAF05F8C-7F94-485A-9FCD-7825F8460531}" type="pres">
      <dgm:prSet presAssocID="{A18F43B8-E7F0-4C63-A15E-7F52ABADC8F6}" presName="sibTransLast" presStyleLbl="sibTrans2D1" presStyleIdx="0" presStyleCnt="1"/>
      <dgm:spPr/>
      <dgm:t>
        <a:bodyPr/>
        <a:lstStyle/>
        <a:p>
          <a:endParaRPr lang="en-US"/>
        </a:p>
      </dgm:t>
    </dgm:pt>
    <dgm:pt modelId="{3A16A6B3-EB23-4F09-826C-A1BF642294F5}" type="pres">
      <dgm:prSet presAssocID="{A18F43B8-E7F0-4C63-A15E-7F52ABADC8F6}" presName="connectorText" presStyleLbl="sibTrans2D1" presStyleIdx="0" presStyleCnt="1"/>
      <dgm:spPr/>
      <dgm:t>
        <a:bodyPr/>
        <a:lstStyle/>
        <a:p>
          <a:endParaRPr lang="en-US"/>
        </a:p>
      </dgm:t>
    </dgm:pt>
    <dgm:pt modelId="{5F65EEF5-31B5-4615-BD13-A1B0D07C3C06}" type="pres">
      <dgm:prSet presAssocID="{A18F43B8-E7F0-4C63-A15E-7F52ABADC8F6}" presName="lastNode" presStyleLbl="node1" presStyleIdx="1" presStyleCnt="2">
        <dgm:presLayoutVars>
          <dgm:bulletEnabled val="1"/>
        </dgm:presLayoutVars>
      </dgm:prSet>
      <dgm:spPr/>
      <dgm:t>
        <a:bodyPr/>
        <a:lstStyle/>
        <a:p>
          <a:endParaRPr lang="en-US"/>
        </a:p>
      </dgm:t>
    </dgm:pt>
  </dgm:ptLst>
  <dgm:cxnLst>
    <dgm:cxn modelId="{A3C880EF-93CC-4389-B4C5-7A0C794B41D9}" type="presOf" srcId="{1B2188A2-6D69-40AC-A9EF-A819BD8AC3B8}" destId="{E75B6B53-39AD-4D3C-ADD4-13E0B899AF4A}" srcOrd="0" destOrd="0" presId="urn:microsoft.com/office/officeart/2005/8/layout/equation2"/>
    <dgm:cxn modelId="{6D943672-64D3-4A91-B3FD-54DFFB74B1A7}" type="presOf" srcId="{379782D4-A63E-4471-B8FF-2318A69E2001}" destId="{CAF05F8C-7F94-485A-9FCD-7825F8460531}" srcOrd="0" destOrd="0" presId="urn:microsoft.com/office/officeart/2005/8/layout/equation2"/>
    <dgm:cxn modelId="{B2BD6AE7-221B-4E4A-9068-F6EDA88DC8F1}" srcId="{A18F43B8-E7F0-4C63-A15E-7F52ABADC8F6}" destId="{02B6ED91-5D16-4550-AF34-B68D339673E1}" srcOrd="1" destOrd="0" parTransId="{FAF69967-2F31-4CCA-9144-3572008AE69B}" sibTransId="{F56F659A-61A9-49A9-B2FE-5099E43237DF}"/>
    <dgm:cxn modelId="{88F51167-4B68-4C65-A991-8A2D0F83F646}" type="presOf" srcId="{379782D4-A63E-4471-B8FF-2318A69E2001}" destId="{3A16A6B3-EB23-4F09-826C-A1BF642294F5}" srcOrd="1" destOrd="0" presId="urn:microsoft.com/office/officeart/2005/8/layout/equation2"/>
    <dgm:cxn modelId="{19B64EC9-A868-41C8-A89D-ED799C7258E3}" type="presOf" srcId="{A18F43B8-E7F0-4C63-A15E-7F52ABADC8F6}" destId="{21D6CF4C-09B7-4BB3-AD3A-BD33B0AA2547}" srcOrd="0" destOrd="0" presId="urn:microsoft.com/office/officeart/2005/8/layout/equation2"/>
    <dgm:cxn modelId="{5F312996-64B1-40F2-9CC9-DECBBDB39570}" srcId="{A18F43B8-E7F0-4C63-A15E-7F52ABADC8F6}" destId="{1B2188A2-6D69-40AC-A9EF-A819BD8AC3B8}" srcOrd="0" destOrd="0" parTransId="{EAF868F6-4B84-49C7-8B76-496BF41FC5B1}" sibTransId="{379782D4-A63E-4471-B8FF-2318A69E2001}"/>
    <dgm:cxn modelId="{75B4D178-7107-49B5-808A-229ACF84F5B3}" type="presOf" srcId="{02B6ED91-5D16-4550-AF34-B68D339673E1}" destId="{5F65EEF5-31B5-4615-BD13-A1B0D07C3C06}" srcOrd="0" destOrd="0" presId="urn:microsoft.com/office/officeart/2005/8/layout/equation2"/>
    <dgm:cxn modelId="{FB901135-DEDA-4BF4-8C42-985792A793B4}" type="presParOf" srcId="{21D6CF4C-09B7-4BB3-AD3A-BD33B0AA2547}" destId="{AB50562B-A30B-4341-A747-B8B0BE4CAECC}" srcOrd="0" destOrd="0" presId="urn:microsoft.com/office/officeart/2005/8/layout/equation2"/>
    <dgm:cxn modelId="{D947B2A1-A59A-47E1-97CE-5CCD51337E46}" type="presParOf" srcId="{AB50562B-A30B-4341-A747-B8B0BE4CAECC}" destId="{E75B6B53-39AD-4D3C-ADD4-13E0B899AF4A}" srcOrd="0" destOrd="0" presId="urn:microsoft.com/office/officeart/2005/8/layout/equation2"/>
    <dgm:cxn modelId="{6552D865-7E74-465E-B166-045844E0492B}" type="presParOf" srcId="{21D6CF4C-09B7-4BB3-AD3A-BD33B0AA2547}" destId="{CAF05F8C-7F94-485A-9FCD-7825F8460531}" srcOrd="1" destOrd="0" presId="urn:microsoft.com/office/officeart/2005/8/layout/equation2"/>
    <dgm:cxn modelId="{939EBE92-8C46-40BD-8D96-4AFE94B2BE10}" type="presParOf" srcId="{CAF05F8C-7F94-485A-9FCD-7825F8460531}" destId="{3A16A6B3-EB23-4F09-826C-A1BF642294F5}" srcOrd="0" destOrd="0" presId="urn:microsoft.com/office/officeart/2005/8/layout/equation2"/>
    <dgm:cxn modelId="{6C513356-DF59-42CD-B97A-A9F041275D92}" type="presParOf" srcId="{21D6CF4C-09B7-4BB3-AD3A-BD33B0AA2547}" destId="{5F65EEF5-31B5-4615-BD13-A1B0D07C3C0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F3DA31-DEFC-44EF-BD7D-13FDDCBE6EC7}" type="doc">
      <dgm:prSet loTypeId="urn:microsoft.com/office/officeart/2005/8/layout/equation2" loCatId="process" qsTypeId="urn:microsoft.com/office/officeart/2005/8/quickstyle/simple1" qsCatId="simple" csTypeId="urn:microsoft.com/office/officeart/2005/8/colors/accent1_2" csCatId="accent1" phldr="1"/>
      <dgm:spPr/>
    </dgm:pt>
    <dgm:pt modelId="{3D1DE6DF-4341-4D41-BFD2-7817F3B0A00F}">
      <dgm:prSet phldrT="[Text]"/>
      <dgm:spPr/>
      <dgm:t>
        <a:bodyPr/>
        <a:lstStyle/>
        <a:p>
          <a:r>
            <a:rPr lang="en-US" dirty="0"/>
            <a:t>In a study by Madden, Hewett and Roth in 2000,</a:t>
          </a:r>
          <a:r>
            <a:rPr lang="en-US" b="0" i="0" u="none" dirty="0"/>
            <a:t> it was found that </a:t>
          </a:r>
          <a:r>
            <a:rPr lang="en-US" b="1" i="0" u="sng" dirty="0">
              <a:solidFill>
                <a:schemeClr val="bg1"/>
              </a:solidFill>
            </a:rPr>
            <a:t>color ranks among the top three considerations</a:t>
          </a:r>
          <a:r>
            <a:rPr lang="en-US" b="0" i="0" u="none" dirty="0"/>
            <a:t>, along with price and quality, in the purchase of an automobile. They found that particular colors elicit certain values that buyers look for.</a:t>
          </a:r>
          <a:endParaRPr lang="en-US" dirty="0"/>
        </a:p>
      </dgm:t>
    </dgm:pt>
    <dgm:pt modelId="{DCB166D6-744E-457D-B723-92F1C97719DB}" type="parTrans" cxnId="{75C03FF0-D312-48AF-B112-D41BB4B00B17}">
      <dgm:prSet/>
      <dgm:spPr/>
      <dgm:t>
        <a:bodyPr/>
        <a:lstStyle/>
        <a:p>
          <a:endParaRPr lang="en-US"/>
        </a:p>
      </dgm:t>
    </dgm:pt>
    <dgm:pt modelId="{9662CF7A-BFC3-4666-8BEE-36DDE543EC0E}" type="sibTrans" cxnId="{75C03FF0-D312-48AF-B112-D41BB4B00B17}">
      <dgm:prSet/>
      <dgm:spPr/>
      <dgm:t>
        <a:bodyPr/>
        <a:lstStyle/>
        <a:p>
          <a:endParaRPr lang="en-US"/>
        </a:p>
      </dgm:t>
    </dgm:pt>
    <dgm:pt modelId="{D97F5AA2-8262-480C-B849-A6D442CB358D}">
      <dgm:prSet phldrT="[Text]"/>
      <dgm:spPr/>
      <dgm:t>
        <a:bodyPr/>
        <a:lstStyle/>
        <a:p>
          <a:r>
            <a:rPr lang="en-US" dirty="0"/>
            <a:t>This gave us rationale to test our dependent measure of durability with both products but especially the car. Quality and color associations were also inferred from the research.</a:t>
          </a:r>
        </a:p>
      </dgm:t>
    </dgm:pt>
    <dgm:pt modelId="{BFA2554E-0E97-4103-BF5B-B02F9E6CC5FF}" type="parTrans" cxnId="{44BD2725-C05A-4152-892E-33CDAF7D2BF8}">
      <dgm:prSet/>
      <dgm:spPr/>
      <dgm:t>
        <a:bodyPr/>
        <a:lstStyle/>
        <a:p>
          <a:endParaRPr lang="en-US"/>
        </a:p>
      </dgm:t>
    </dgm:pt>
    <dgm:pt modelId="{CA3F4A46-FEB6-48ED-BEBA-982B225650DE}" type="sibTrans" cxnId="{44BD2725-C05A-4152-892E-33CDAF7D2BF8}">
      <dgm:prSet/>
      <dgm:spPr/>
      <dgm:t>
        <a:bodyPr/>
        <a:lstStyle/>
        <a:p>
          <a:endParaRPr lang="en-US"/>
        </a:p>
      </dgm:t>
    </dgm:pt>
    <dgm:pt modelId="{65129899-6757-41CE-AF60-251F6DE9CFF5}" type="pres">
      <dgm:prSet presAssocID="{6EF3DA31-DEFC-44EF-BD7D-13FDDCBE6EC7}" presName="Name0" presStyleCnt="0">
        <dgm:presLayoutVars>
          <dgm:dir/>
          <dgm:resizeHandles val="exact"/>
        </dgm:presLayoutVars>
      </dgm:prSet>
      <dgm:spPr/>
    </dgm:pt>
    <dgm:pt modelId="{D25E28E9-0468-4CE9-9CDF-47814B7B2C00}" type="pres">
      <dgm:prSet presAssocID="{6EF3DA31-DEFC-44EF-BD7D-13FDDCBE6EC7}" presName="vNodes" presStyleCnt="0"/>
      <dgm:spPr/>
    </dgm:pt>
    <dgm:pt modelId="{33D45067-B751-4713-B85E-293B449B8B36}" type="pres">
      <dgm:prSet presAssocID="{3D1DE6DF-4341-4D41-BFD2-7817F3B0A00F}" presName="node" presStyleLbl="node1" presStyleIdx="0" presStyleCnt="2">
        <dgm:presLayoutVars>
          <dgm:bulletEnabled val="1"/>
        </dgm:presLayoutVars>
      </dgm:prSet>
      <dgm:spPr/>
      <dgm:t>
        <a:bodyPr/>
        <a:lstStyle/>
        <a:p>
          <a:endParaRPr lang="en-US"/>
        </a:p>
      </dgm:t>
    </dgm:pt>
    <dgm:pt modelId="{22390F4C-8EC9-4063-A665-15889B8B7B43}" type="pres">
      <dgm:prSet presAssocID="{6EF3DA31-DEFC-44EF-BD7D-13FDDCBE6EC7}" presName="sibTransLast" presStyleLbl="sibTrans2D1" presStyleIdx="0" presStyleCnt="1"/>
      <dgm:spPr/>
      <dgm:t>
        <a:bodyPr/>
        <a:lstStyle/>
        <a:p>
          <a:endParaRPr lang="en-US"/>
        </a:p>
      </dgm:t>
    </dgm:pt>
    <dgm:pt modelId="{C32E2FD2-326F-4489-B072-29E738E9C460}" type="pres">
      <dgm:prSet presAssocID="{6EF3DA31-DEFC-44EF-BD7D-13FDDCBE6EC7}" presName="connectorText" presStyleLbl="sibTrans2D1" presStyleIdx="0" presStyleCnt="1"/>
      <dgm:spPr/>
      <dgm:t>
        <a:bodyPr/>
        <a:lstStyle/>
        <a:p>
          <a:endParaRPr lang="en-US"/>
        </a:p>
      </dgm:t>
    </dgm:pt>
    <dgm:pt modelId="{932D2627-75E5-446F-BB73-428E5305FB29}" type="pres">
      <dgm:prSet presAssocID="{6EF3DA31-DEFC-44EF-BD7D-13FDDCBE6EC7}" presName="lastNode" presStyleLbl="node1" presStyleIdx="1" presStyleCnt="2">
        <dgm:presLayoutVars>
          <dgm:bulletEnabled val="1"/>
        </dgm:presLayoutVars>
      </dgm:prSet>
      <dgm:spPr/>
      <dgm:t>
        <a:bodyPr/>
        <a:lstStyle/>
        <a:p>
          <a:endParaRPr lang="en-US"/>
        </a:p>
      </dgm:t>
    </dgm:pt>
  </dgm:ptLst>
  <dgm:cxnLst>
    <dgm:cxn modelId="{814F5E98-41F9-42E4-B231-F57650F4C588}" type="presOf" srcId="{6EF3DA31-DEFC-44EF-BD7D-13FDDCBE6EC7}" destId="{65129899-6757-41CE-AF60-251F6DE9CFF5}" srcOrd="0" destOrd="0" presId="urn:microsoft.com/office/officeart/2005/8/layout/equation2"/>
    <dgm:cxn modelId="{8206D2A7-8E8F-491E-81E0-20AAA907DF2B}" type="presOf" srcId="{9662CF7A-BFC3-4666-8BEE-36DDE543EC0E}" destId="{C32E2FD2-326F-4489-B072-29E738E9C460}" srcOrd="1" destOrd="0" presId="urn:microsoft.com/office/officeart/2005/8/layout/equation2"/>
    <dgm:cxn modelId="{44BD2725-C05A-4152-892E-33CDAF7D2BF8}" srcId="{6EF3DA31-DEFC-44EF-BD7D-13FDDCBE6EC7}" destId="{D97F5AA2-8262-480C-B849-A6D442CB358D}" srcOrd="1" destOrd="0" parTransId="{BFA2554E-0E97-4103-BF5B-B02F9E6CC5FF}" sibTransId="{CA3F4A46-FEB6-48ED-BEBA-982B225650DE}"/>
    <dgm:cxn modelId="{9C909086-1E54-4CDB-945E-AA25DC7D03FF}" type="presOf" srcId="{3D1DE6DF-4341-4D41-BFD2-7817F3B0A00F}" destId="{33D45067-B751-4713-B85E-293B449B8B36}" srcOrd="0" destOrd="0" presId="urn:microsoft.com/office/officeart/2005/8/layout/equation2"/>
    <dgm:cxn modelId="{E6064DE9-AAA8-4BE4-B1F7-735344024230}" type="presOf" srcId="{9662CF7A-BFC3-4666-8BEE-36DDE543EC0E}" destId="{22390F4C-8EC9-4063-A665-15889B8B7B43}" srcOrd="0" destOrd="0" presId="urn:microsoft.com/office/officeart/2005/8/layout/equation2"/>
    <dgm:cxn modelId="{2E3E687F-6A09-4345-B1FE-0E1DE155ED8B}" type="presOf" srcId="{D97F5AA2-8262-480C-B849-A6D442CB358D}" destId="{932D2627-75E5-446F-BB73-428E5305FB29}" srcOrd="0" destOrd="0" presId="urn:microsoft.com/office/officeart/2005/8/layout/equation2"/>
    <dgm:cxn modelId="{75C03FF0-D312-48AF-B112-D41BB4B00B17}" srcId="{6EF3DA31-DEFC-44EF-BD7D-13FDDCBE6EC7}" destId="{3D1DE6DF-4341-4D41-BFD2-7817F3B0A00F}" srcOrd="0" destOrd="0" parTransId="{DCB166D6-744E-457D-B723-92F1C97719DB}" sibTransId="{9662CF7A-BFC3-4666-8BEE-36DDE543EC0E}"/>
    <dgm:cxn modelId="{75F91548-EA03-4E17-8E9C-1D5444556A8A}" type="presParOf" srcId="{65129899-6757-41CE-AF60-251F6DE9CFF5}" destId="{D25E28E9-0468-4CE9-9CDF-47814B7B2C00}" srcOrd="0" destOrd="0" presId="urn:microsoft.com/office/officeart/2005/8/layout/equation2"/>
    <dgm:cxn modelId="{D4B6C40E-4545-438D-9BBB-0F007F31896E}" type="presParOf" srcId="{D25E28E9-0468-4CE9-9CDF-47814B7B2C00}" destId="{33D45067-B751-4713-B85E-293B449B8B36}" srcOrd="0" destOrd="0" presId="urn:microsoft.com/office/officeart/2005/8/layout/equation2"/>
    <dgm:cxn modelId="{B7BF7F82-20AB-4DC4-B07A-6CBF73482CF2}" type="presParOf" srcId="{65129899-6757-41CE-AF60-251F6DE9CFF5}" destId="{22390F4C-8EC9-4063-A665-15889B8B7B43}" srcOrd="1" destOrd="0" presId="urn:microsoft.com/office/officeart/2005/8/layout/equation2"/>
    <dgm:cxn modelId="{DB7A2844-98E9-40C8-9A78-D34EFD296824}" type="presParOf" srcId="{22390F4C-8EC9-4063-A665-15889B8B7B43}" destId="{C32E2FD2-326F-4489-B072-29E738E9C460}" srcOrd="0" destOrd="0" presId="urn:microsoft.com/office/officeart/2005/8/layout/equation2"/>
    <dgm:cxn modelId="{A8DDD920-82B9-4B2B-9F14-59DFF07B35A3}" type="presParOf" srcId="{65129899-6757-41CE-AF60-251F6DE9CFF5}" destId="{932D2627-75E5-446F-BB73-428E5305FB2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52076A-7FBD-431D-9E03-524F85CC7399}" type="doc">
      <dgm:prSet loTypeId="urn:microsoft.com/office/officeart/2005/8/layout/equation2" loCatId="process" qsTypeId="urn:microsoft.com/office/officeart/2005/8/quickstyle/simple1" qsCatId="simple" csTypeId="urn:microsoft.com/office/officeart/2005/8/colors/accent1_2" csCatId="accent1" phldr="1"/>
      <dgm:spPr/>
    </dgm:pt>
    <dgm:pt modelId="{A1158C77-0F93-490F-8E79-9F5472C1983E}">
      <dgm:prSet phldrT="[Text]"/>
      <dgm:spPr/>
      <dgm:t>
        <a:bodyPr/>
        <a:lstStyle/>
        <a:p>
          <a:r>
            <a:rPr lang="en-US" b="0" i="0" u="none" dirty="0"/>
            <a:t>It was found that </a:t>
          </a:r>
          <a:r>
            <a:rPr lang="en-US" b="1" i="0" u="sng" dirty="0">
              <a:solidFill>
                <a:schemeClr val="bg1"/>
              </a:solidFill>
            </a:rPr>
            <a:t>bright colors may be valued from an aesthetic point of view but may diminish the impression of quality</a:t>
          </a:r>
          <a:r>
            <a:rPr lang="en-US" b="0" i="0" u="none" dirty="0"/>
            <a:t> (i.e., functional value). Aesthetic responses are primarily emotional or feeling responses, and as such they are very personal  (</a:t>
          </a:r>
          <a:r>
            <a:rPr lang="en-US" b="0" i="0" u="none" dirty="0" err="1"/>
            <a:t>Creusen</a:t>
          </a:r>
          <a:r>
            <a:rPr lang="en-US" b="0" i="0" u="none" dirty="0"/>
            <a:t> &amp; </a:t>
          </a:r>
          <a:r>
            <a:rPr lang="en-US" b="0" i="0" u="none" dirty="0" err="1"/>
            <a:t>Schoormans</a:t>
          </a:r>
          <a:r>
            <a:rPr lang="en-US" b="0" i="0" u="none" dirty="0"/>
            <a:t>, 2004)</a:t>
          </a:r>
          <a:endParaRPr lang="en-US" dirty="0"/>
        </a:p>
      </dgm:t>
    </dgm:pt>
    <dgm:pt modelId="{C09B31C3-D523-4949-9C2C-AE1B509768AD}" type="parTrans" cxnId="{D1B72975-D3FF-421F-B4CF-3F42556CFB6B}">
      <dgm:prSet/>
      <dgm:spPr/>
      <dgm:t>
        <a:bodyPr/>
        <a:lstStyle/>
        <a:p>
          <a:endParaRPr lang="en-US"/>
        </a:p>
      </dgm:t>
    </dgm:pt>
    <dgm:pt modelId="{0C7B6961-AF15-4637-93BC-0F0C706F992E}" type="sibTrans" cxnId="{D1B72975-D3FF-421F-B4CF-3F42556CFB6B}">
      <dgm:prSet/>
      <dgm:spPr/>
      <dgm:t>
        <a:bodyPr/>
        <a:lstStyle/>
        <a:p>
          <a:endParaRPr lang="en-US"/>
        </a:p>
      </dgm:t>
    </dgm:pt>
    <dgm:pt modelId="{736312BF-D753-42A7-B7C7-C68C2AA12222}">
      <dgm:prSet phldrT="[Text]"/>
      <dgm:spPr/>
      <dgm:t>
        <a:bodyPr/>
        <a:lstStyle/>
        <a:p>
          <a:r>
            <a:rPr lang="en-US" dirty="0"/>
            <a:t>This research assisted us in deciding how our products may be valued based on appearance. Bright colors (in our case pink) was hypothesized to be valued less in both value and durability.</a:t>
          </a:r>
        </a:p>
      </dgm:t>
    </dgm:pt>
    <dgm:pt modelId="{5F6D9DD6-C746-4236-95F5-97436C6ED82B}" type="parTrans" cxnId="{B0632A48-208C-473F-861F-8DE2F136FDBE}">
      <dgm:prSet/>
      <dgm:spPr/>
      <dgm:t>
        <a:bodyPr/>
        <a:lstStyle/>
        <a:p>
          <a:endParaRPr lang="en-US"/>
        </a:p>
      </dgm:t>
    </dgm:pt>
    <dgm:pt modelId="{48CF888F-DF0B-465A-8A83-ED27BA3BB8C3}" type="sibTrans" cxnId="{B0632A48-208C-473F-861F-8DE2F136FDBE}">
      <dgm:prSet/>
      <dgm:spPr/>
      <dgm:t>
        <a:bodyPr/>
        <a:lstStyle/>
        <a:p>
          <a:endParaRPr lang="en-US"/>
        </a:p>
      </dgm:t>
    </dgm:pt>
    <dgm:pt modelId="{6AB1AFC0-0B2D-4B78-9E2E-1286C833E0F4}" type="pres">
      <dgm:prSet presAssocID="{E852076A-7FBD-431D-9E03-524F85CC7399}" presName="Name0" presStyleCnt="0">
        <dgm:presLayoutVars>
          <dgm:dir/>
          <dgm:resizeHandles val="exact"/>
        </dgm:presLayoutVars>
      </dgm:prSet>
      <dgm:spPr/>
    </dgm:pt>
    <dgm:pt modelId="{E21BF110-2AC7-4672-9AB6-653C6483D60A}" type="pres">
      <dgm:prSet presAssocID="{E852076A-7FBD-431D-9E03-524F85CC7399}" presName="vNodes" presStyleCnt="0"/>
      <dgm:spPr/>
    </dgm:pt>
    <dgm:pt modelId="{A4C1CBF5-FB05-4559-A738-120B713F2DCE}" type="pres">
      <dgm:prSet presAssocID="{A1158C77-0F93-490F-8E79-9F5472C1983E}" presName="node" presStyleLbl="node1" presStyleIdx="0" presStyleCnt="2">
        <dgm:presLayoutVars>
          <dgm:bulletEnabled val="1"/>
        </dgm:presLayoutVars>
      </dgm:prSet>
      <dgm:spPr/>
      <dgm:t>
        <a:bodyPr/>
        <a:lstStyle/>
        <a:p>
          <a:endParaRPr lang="en-US"/>
        </a:p>
      </dgm:t>
    </dgm:pt>
    <dgm:pt modelId="{E392087B-1516-41D5-BA56-114638DDCA92}" type="pres">
      <dgm:prSet presAssocID="{E852076A-7FBD-431D-9E03-524F85CC7399}" presName="sibTransLast" presStyleLbl="sibTrans2D1" presStyleIdx="0" presStyleCnt="1"/>
      <dgm:spPr/>
      <dgm:t>
        <a:bodyPr/>
        <a:lstStyle/>
        <a:p>
          <a:endParaRPr lang="en-US"/>
        </a:p>
      </dgm:t>
    </dgm:pt>
    <dgm:pt modelId="{94D21B3E-1A78-4DEA-9D88-7FAE38994EFE}" type="pres">
      <dgm:prSet presAssocID="{E852076A-7FBD-431D-9E03-524F85CC7399}" presName="connectorText" presStyleLbl="sibTrans2D1" presStyleIdx="0" presStyleCnt="1"/>
      <dgm:spPr/>
      <dgm:t>
        <a:bodyPr/>
        <a:lstStyle/>
        <a:p>
          <a:endParaRPr lang="en-US"/>
        </a:p>
      </dgm:t>
    </dgm:pt>
    <dgm:pt modelId="{4ED7F1B4-A0C9-469C-97B3-B9F099146BA2}" type="pres">
      <dgm:prSet presAssocID="{E852076A-7FBD-431D-9E03-524F85CC7399}" presName="lastNode" presStyleLbl="node1" presStyleIdx="1" presStyleCnt="2">
        <dgm:presLayoutVars>
          <dgm:bulletEnabled val="1"/>
        </dgm:presLayoutVars>
      </dgm:prSet>
      <dgm:spPr/>
      <dgm:t>
        <a:bodyPr/>
        <a:lstStyle/>
        <a:p>
          <a:endParaRPr lang="en-US"/>
        </a:p>
      </dgm:t>
    </dgm:pt>
  </dgm:ptLst>
  <dgm:cxnLst>
    <dgm:cxn modelId="{752BF7B2-1626-45F5-96B8-BF139647EC58}" type="presOf" srcId="{A1158C77-0F93-490F-8E79-9F5472C1983E}" destId="{A4C1CBF5-FB05-4559-A738-120B713F2DCE}" srcOrd="0" destOrd="0" presId="urn:microsoft.com/office/officeart/2005/8/layout/equation2"/>
    <dgm:cxn modelId="{E27A30DE-5E6A-435E-BA27-13E299FE0D60}" type="presOf" srcId="{0C7B6961-AF15-4637-93BC-0F0C706F992E}" destId="{94D21B3E-1A78-4DEA-9D88-7FAE38994EFE}" srcOrd="1" destOrd="0" presId="urn:microsoft.com/office/officeart/2005/8/layout/equation2"/>
    <dgm:cxn modelId="{C53796EA-399D-4118-9BB2-2705F94DEA62}" type="presOf" srcId="{E852076A-7FBD-431D-9E03-524F85CC7399}" destId="{6AB1AFC0-0B2D-4B78-9E2E-1286C833E0F4}" srcOrd="0" destOrd="0" presId="urn:microsoft.com/office/officeart/2005/8/layout/equation2"/>
    <dgm:cxn modelId="{0201936A-C6BF-4083-8077-D4993E4225B5}" type="presOf" srcId="{0C7B6961-AF15-4637-93BC-0F0C706F992E}" destId="{E392087B-1516-41D5-BA56-114638DDCA92}" srcOrd="0" destOrd="0" presId="urn:microsoft.com/office/officeart/2005/8/layout/equation2"/>
    <dgm:cxn modelId="{D1B72975-D3FF-421F-B4CF-3F42556CFB6B}" srcId="{E852076A-7FBD-431D-9E03-524F85CC7399}" destId="{A1158C77-0F93-490F-8E79-9F5472C1983E}" srcOrd="0" destOrd="0" parTransId="{C09B31C3-D523-4949-9C2C-AE1B509768AD}" sibTransId="{0C7B6961-AF15-4637-93BC-0F0C706F992E}"/>
    <dgm:cxn modelId="{43FBCB0A-142D-41AD-8092-46C0CE9808EA}" type="presOf" srcId="{736312BF-D753-42A7-B7C7-C68C2AA12222}" destId="{4ED7F1B4-A0C9-469C-97B3-B9F099146BA2}" srcOrd="0" destOrd="0" presId="urn:microsoft.com/office/officeart/2005/8/layout/equation2"/>
    <dgm:cxn modelId="{B0632A48-208C-473F-861F-8DE2F136FDBE}" srcId="{E852076A-7FBD-431D-9E03-524F85CC7399}" destId="{736312BF-D753-42A7-B7C7-C68C2AA12222}" srcOrd="1" destOrd="0" parTransId="{5F6D9DD6-C746-4236-95F5-97436C6ED82B}" sibTransId="{48CF888F-DF0B-465A-8A83-ED27BA3BB8C3}"/>
    <dgm:cxn modelId="{F3C42E78-44FF-4C86-939B-0820A2577AC3}" type="presParOf" srcId="{6AB1AFC0-0B2D-4B78-9E2E-1286C833E0F4}" destId="{E21BF110-2AC7-4672-9AB6-653C6483D60A}" srcOrd="0" destOrd="0" presId="urn:microsoft.com/office/officeart/2005/8/layout/equation2"/>
    <dgm:cxn modelId="{1483D878-12D1-45E3-8D81-F236DD0962AF}" type="presParOf" srcId="{E21BF110-2AC7-4672-9AB6-653C6483D60A}" destId="{A4C1CBF5-FB05-4559-A738-120B713F2DCE}" srcOrd="0" destOrd="0" presId="urn:microsoft.com/office/officeart/2005/8/layout/equation2"/>
    <dgm:cxn modelId="{9322B5B6-B26B-4101-B269-50FB518006F7}" type="presParOf" srcId="{6AB1AFC0-0B2D-4B78-9E2E-1286C833E0F4}" destId="{E392087B-1516-41D5-BA56-114638DDCA92}" srcOrd="1" destOrd="0" presId="urn:microsoft.com/office/officeart/2005/8/layout/equation2"/>
    <dgm:cxn modelId="{284BC1F0-1CB0-4932-9E5B-F5F3642DB004}" type="presParOf" srcId="{E392087B-1516-41D5-BA56-114638DDCA92}" destId="{94D21B3E-1A78-4DEA-9D88-7FAE38994EFE}" srcOrd="0" destOrd="0" presId="urn:microsoft.com/office/officeart/2005/8/layout/equation2"/>
    <dgm:cxn modelId="{79F9267A-C7A3-421C-9275-1BA82FDEAD9D}" type="presParOf" srcId="{6AB1AFC0-0B2D-4B78-9E2E-1286C833E0F4}" destId="{4ED7F1B4-A0C9-469C-97B3-B9F099146BA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754493-A042-4A6D-81D2-202C2A3468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02AC3F1-08CB-4470-8C71-622537FD7489}">
      <dgm:prSet phldrT="[Text]" custT="1"/>
      <dgm:spPr/>
      <dgm:t>
        <a:bodyPr/>
        <a:lstStyle/>
        <a:p>
          <a:r>
            <a:rPr lang="en-US" sz="2800" b="1" dirty="0"/>
            <a:t>Females will be more likely to purchase the pink product as compared to males</a:t>
          </a:r>
          <a:endParaRPr lang="en-US" sz="2800" dirty="0"/>
        </a:p>
      </dgm:t>
    </dgm:pt>
    <dgm:pt modelId="{32842199-6B29-4761-8BC6-D14EF5A0325E}" type="parTrans" cxnId="{2B6F3A13-DF97-4476-B346-3857E851576A}">
      <dgm:prSet/>
      <dgm:spPr/>
      <dgm:t>
        <a:bodyPr/>
        <a:lstStyle/>
        <a:p>
          <a:endParaRPr lang="en-US"/>
        </a:p>
      </dgm:t>
    </dgm:pt>
    <dgm:pt modelId="{33C45FB5-06A5-45D1-A3AE-F7E17B2A6308}" type="sibTrans" cxnId="{2B6F3A13-DF97-4476-B346-3857E851576A}">
      <dgm:prSet/>
      <dgm:spPr/>
      <dgm:t>
        <a:bodyPr/>
        <a:lstStyle/>
        <a:p>
          <a:endParaRPr lang="en-US"/>
        </a:p>
      </dgm:t>
    </dgm:pt>
    <dgm:pt modelId="{5C03A1D9-398B-4B2A-8DFC-5E3E642285F9}" type="pres">
      <dgm:prSet presAssocID="{1F754493-A042-4A6D-81D2-202C2A3468AB}" presName="diagram" presStyleCnt="0">
        <dgm:presLayoutVars>
          <dgm:dir/>
          <dgm:resizeHandles val="exact"/>
        </dgm:presLayoutVars>
      </dgm:prSet>
      <dgm:spPr/>
      <dgm:t>
        <a:bodyPr/>
        <a:lstStyle/>
        <a:p>
          <a:endParaRPr lang="en-US"/>
        </a:p>
      </dgm:t>
    </dgm:pt>
    <dgm:pt modelId="{E23322D3-FFE9-4626-834A-67F43D63FE0F}" type="pres">
      <dgm:prSet presAssocID="{102AC3F1-08CB-4470-8C71-622537FD7489}" presName="node" presStyleLbl="node1" presStyleIdx="0" presStyleCnt="1">
        <dgm:presLayoutVars>
          <dgm:bulletEnabled val="1"/>
        </dgm:presLayoutVars>
      </dgm:prSet>
      <dgm:spPr/>
      <dgm:t>
        <a:bodyPr/>
        <a:lstStyle/>
        <a:p>
          <a:endParaRPr lang="en-US"/>
        </a:p>
      </dgm:t>
    </dgm:pt>
  </dgm:ptLst>
  <dgm:cxnLst>
    <dgm:cxn modelId="{72302931-1C16-4CA5-B3E1-F6D487B63BDB}" type="presOf" srcId="{1F754493-A042-4A6D-81D2-202C2A3468AB}" destId="{5C03A1D9-398B-4B2A-8DFC-5E3E642285F9}" srcOrd="0" destOrd="0" presId="urn:microsoft.com/office/officeart/2005/8/layout/default"/>
    <dgm:cxn modelId="{4C4706F5-063C-410A-802B-77D3EA7837A4}" type="presOf" srcId="{102AC3F1-08CB-4470-8C71-622537FD7489}" destId="{E23322D3-FFE9-4626-834A-67F43D63FE0F}" srcOrd="0" destOrd="0" presId="urn:microsoft.com/office/officeart/2005/8/layout/default"/>
    <dgm:cxn modelId="{2B6F3A13-DF97-4476-B346-3857E851576A}" srcId="{1F754493-A042-4A6D-81D2-202C2A3468AB}" destId="{102AC3F1-08CB-4470-8C71-622537FD7489}" srcOrd="0" destOrd="0" parTransId="{32842199-6B29-4761-8BC6-D14EF5A0325E}" sibTransId="{33C45FB5-06A5-45D1-A3AE-F7E17B2A6308}"/>
    <dgm:cxn modelId="{A6835DEA-22A9-445A-9714-288D4C48F559}" type="presParOf" srcId="{5C03A1D9-398B-4B2A-8DFC-5E3E642285F9}" destId="{E23322D3-FFE9-4626-834A-67F43D63FE0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C221D-78D5-4EAF-B444-151FFC1BB385}">
      <dsp:nvSpPr>
        <dsp:cNvPr id="0" name=""/>
        <dsp:cNvSpPr/>
      </dsp:nvSpPr>
      <dsp:spPr>
        <a:xfrm>
          <a:off x="184577" y="1161303"/>
          <a:ext cx="7697470" cy="222819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a:t>The purpose of our study is to see if differences in color will have an effect on purchase likelihood, attractiveness ratings of a product, as well as other evaluating factors.</a:t>
          </a:r>
        </a:p>
      </dsp:txBody>
      <dsp:txXfrm>
        <a:off x="184577" y="1161303"/>
        <a:ext cx="7697470" cy="22281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2E5C0-A405-4361-94B7-8BD1DCC18B26}">
      <dsp:nvSpPr>
        <dsp:cNvPr id="0" name=""/>
        <dsp:cNvSpPr/>
      </dsp:nvSpPr>
      <dsp:spPr>
        <a:xfrm>
          <a:off x="1231053" y="4"/>
          <a:ext cx="2623283" cy="15739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There is an innate preference for colors by gender (</a:t>
          </a:r>
          <a:r>
            <a:rPr lang="en-US" sz="1800" kern="1200" dirty="0" err="1"/>
            <a:t>Radeloff</a:t>
          </a:r>
          <a:r>
            <a:rPr lang="en-US" sz="1800" kern="1200" dirty="0"/>
            <a:t>, 1990)</a:t>
          </a:r>
        </a:p>
      </dsp:txBody>
      <dsp:txXfrm>
        <a:off x="1231053" y="4"/>
        <a:ext cx="2623283" cy="1573970"/>
      </dsp:txXfrm>
    </dsp:sp>
    <dsp:sp modelId="{F374A9DB-48D2-42F3-857E-FD84C695C0DA}">
      <dsp:nvSpPr>
        <dsp:cNvPr id="0" name=""/>
        <dsp:cNvSpPr/>
      </dsp:nvSpPr>
      <dsp:spPr>
        <a:xfrm>
          <a:off x="1252957" y="1836932"/>
          <a:ext cx="2623283" cy="15739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When tested men chose red and blue more frequently. Women showed a preference for yellow, purple, black, and less frequent colors more often than men (Silver, McCulley, Chambliss 1988)</a:t>
          </a:r>
        </a:p>
      </dsp:txBody>
      <dsp:txXfrm>
        <a:off x="1252957" y="1836932"/>
        <a:ext cx="2623283" cy="15739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0CCB0-C532-4409-AD98-CF28B78EC222}">
      <dsp:nvSpPr>
        <dsp:cNvPr id="0" name=""/>
        <dsp:cNvSpPr/>
      </dsp:nvSpPr>
      <dsp:spPr>
        <a:xfrm>
          <a:off x="1125964" y="634"/>
          <a:ext cx="2623283" cy="15739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Males tend to prefer stronger chromas as compared to females (Plater, 1967).</a:t>
          </a:r>
        </a:p>
        <a:p>
          <a:pPr marL="114300" lvl="1" indent="-114300" algn="l" defTabSz="533400">
            <a:lnSpc>
              <a:spcPct val="90000"/>
            </a:lnSpc>
            <a:spcBef>
              <a:spcPct val="0"/>
            </a:spcBef>
            <a:spcAft>
              <a:spcPct val="15000"/>
            </a:spcAft>
            <a:buChar char="••"/>
          </a:pPr>
          <a:r>
            <a:rPr lang="en-US" sz="1200" kern="1200" dirty="0"/>
            <a:t>Visually, and technically, speaking blue is a more pure color than pink, meaning that its chroma is stronger.</a:t>
          </a:r>
        </a:p>
      </dsp:txBody>
      <dsp:txXfrm>
        <a:off x="1125964" y="634"/>
        <a:ext cx="2623283" cy="1573970"/>
      </dsp:txXfrm>
    </dsp:sp>
    <dsp:sp modelId="{3C95707A-6A5F-4727-9CD5-37A25747F288}">
      <dsp:nvSpPr>
        <dsp:cNvPr id="0" name=""/>
        <dsp:cNvSpPr/>
      </dsp:nvSpPr>
      <dsp:spPr>
        <a:xfrm>
          <a:off x="1125964" y="1836932"/>
          <a:ext cx="2623283" cy="15739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Females tend to prefer off colors (Silver, McCulley, and Chambliss 1988), as such will have a higher aesthetic response to pink (</a:t>
          </a:r>
          <a:r>
            <a:rPr lang="en-US" sz="1600" kern="1200" dirty="0" err="1"/>
            <a:t>Creusen</a:t>
          </a:r>
          <a:r>
            <a:rPr lang="en-US" sz="1600" kern="1200" dirty="0"/>
            <a:t> &amp; </a:t>
          </a:r>
          <a:r>
            <a:rPr lang="en-US" sz="1600" kern="1200" dirty="0" err="1"/>
            <a:t>Schoorman</a:t>
          </a:r>
          <a:r>
            <a:rPr lang="en-US" sz="1600" kern="1200" dirty="0"/>
            <a:t>, 2004)</a:t>
          </a:r>
        </a:p>
      </dsp:txBody>
      <dsp:txXfrm>
        <a:off x="1125964" y="1836932"/>
        <a:ext cx="2623283" cy="15739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CFA48-3AFA-4DA3-9336-E80A6A15F19C}">
      <dsp:nvSpPr>
        <dsp:cNvPr id="0" name=""/>
        <dsp:cNvSpPr/>
      </dsp:nvSpPr>
      <dsp:spPr>
        <a:xfrm>
          <a:off x="331791" y="571493"/>
          <a:ext cx="4232266" cy="22685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Males will find the pink products less attractive than females will</a:t>
          </a:r>
          <a:endParaRPr lang="en-US" sz="2800" kern="1200" dirty="0"/>
        </a:p>
      </dsp:txBody>
      <dsp:txXfrm>
        <a:off x="331791" y="571493"/>
        <a:ext cx="4232266" cy="22685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137DB-7316-4548-B5A8-669922E2751B}">
      <dsp:nvSpPr>
        <dsp:cNvPr id="0" name=""/>
        <dsp:cNvSpPr/>
      </dsp:nvSpPr>
      <dsp:spPr>
        <a:xfrm>
          <a:off x="1125964" y="634"/>
          <a:ext cx="2623283" cy="15739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Blue is often associated with wealth, trust and security (Madden, Hewett, Ross 2000) </a:t>
          </a:r>
        </a:p>
      </dsp:txBody>
      <dsp:txXfrm>
        <a:off x="1125964" y="634"/>
        <a:ext cx="2623283" cy="1573970"/>
      </dsp:txXfrm>
    </dsp:sp>
    <dsp:sp modelId="{53BA1567-A190-4B8A-BBE5-9B0CE8C06535}">
      <dsp:nvSpPr>
        <dsp:cNvPr id="0" name=""/>
        <dsp:cNvSpPr/>
      </dsp:nvSpPr>
      <dsp:spPr>
        <a:xfrm>
          <a:off x="1125964" y="1836932"/>
          <a:ext cx="2623283" cy="15739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Durability scores are associated with preference or attractiveness of a product. Blue is often associated with wealth, trust and security, while pink is not.</a:t>
          </a:r>
          <a:br>
            <a:rPr lang="en-US" sz="1500" kern="1200" dirty="0"/>
          </a:br>
          <a:endParaRPr lang="en-US" sz="1500" kern="1200" dirty="0"/>
        </a:p>
      </dsp:txBody>
      <dsp:txXfrm>
        <a:off x="1125964" y="1836932"/>
        <a:ext cx="2623283" cy="15739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3E198-E394-43AA-B81B-73D1EF625836}">
      <dsp:nvSpPr>
        <dsp:cNvPr id="0" name=""/>
        <dsp:cNvSpPr/>
      </dsp:nvSpPr>
      <dsp:spPr>
        <a:xfrm>
          <a:off x="496879" y="660396"/>
          <a:ext cx="3902090" cy="20907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Males will find the pink products  less durable as compared to females</a:t>
          </a:r>
          <a:endParaRPr lang="en-US" sz="2800" kern="1200" dirty="0"/>
        </a:p>
      </dsp:txBody>
      <dsp:txXfrm>
        <a:off x="496879" y="660396"/>
        <a:ext cx="3902090" cy="2090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99AF8-4699-40F3-A424-14540840EF88}">
      <dsp:nvSpPr>
        <dsp:cNvPr id="0" name=""/>
        <dsp:cNvSpPr/>
      </dsp:nvSpPr>
      <dsp:spPr>
        <a:xfrm>
          <a:off x="911224" y="1413"/>
          <a:ext cx="3052763" cy="16990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Bright colors may be valued aesthetically, but these same colors may give consumers the idea that the product is of low quality. (</a:t>
          </a:r>
          <a:r>
            <a:rPr lang="en-US" sz="1800" kern="1200" dirty="0" err="1"/>
            <a:t>Creusen</a:t>
          </a:r>
          <a:r>
            <a:rPr lang="en-US" sz="1800" kern="1200" dirty="0"/>
            <a:t> &amp; </a:t>
          </a:r>
          <a:r>
            <a:rPr lang="en-US" sz="1800" kern="1200" dirty="0" err="1"/>
            <a:t>Schoormans</a:t>
          </a:r>
          <a:r>
            <a:rPr lang="en-US" sz="1800" kern="1200" dirty="0"/>
            <a:t> 2004)</a:t>
          </a:r>
        </a:p>
      </dsp:txBody>
      <dsp:txXfrm>
        <a:off x="911224" y="1413"/>
        <a:ext cx="3052763" cy="1699052"/>
      </dsp:txXfrm>
    </dsp:sp>
    <dsp:sp modelId="{BDB0856E-92FE-44EA-B53F-25073DABA24B}">
      <dsp:nvSpPr>
        <dsp:cNvPr id="0" name=""/>
        <dsp:cNvSpPr/>
      </dsp:nvSpPr>
      <dsp:spPr>
        <a:xfrm>
          <a:off x="943353" y="1946116"/>
          <a:ext cx="2988505" cy="14654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There is an innate preference for colors by gender (</a:t>
          </a:r>
          <a:r>
            <a:rPr lang="en-US" sz="1800" kern="1200" dirty="0" err="1"/>
            <a:t>Radeloff</a:t>
          </a:r>
          <a:r>
            <a:rPr lang="en-US" sz="1800" kern="1200" dirty="0"/>
            <a:t>, 1990)</a:t>
          </a:r>
        </a:p>
      </dsp:txBody>
      <dsp:txXfrm>
        <a:off x="943353" y="1946116"/>
        <a:ext cx="2988505" cy="14654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E63B6-741F-46E0-ACC1-EBC18729D80B}">
      <dsp:nvSpPr>
        <dsp:cNvPr id="0" name=""/>
        <dsp:cNvSpPr/>
      </dsp:nvSpPr>
      <dsp:spPr>
        <a:xfrm>
          <a:off x="607232" y="701448"/>
          <a:ext cx="3478697" cy="20086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Females will be more likely to use the pink products as compared to males</a:t>
          </a:r>
        </a:p>
      </dsp:txBody>
      <dsp:txXfrm>
        <a:off x="607232" y="701448"/>
        <a:ext cx="3478697" cy="20086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D73D9-F0BF-45FC-9FC8-651BDB61C3B5}">
      <dsp:nvSpPr>
        <dsp:cNvPr id="0" name=""/>
        <dsp:cNvSpPr/>
      </dsp:nvSpPr>
      <dsp:spPr>
        <a:xfrm>
          <a:off x="25399" y="72492"/>
          <a:ext cx="2423565" cy="251830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Participants:</a:t>
          </a:r>
        </a:p>
        <a:p>
          <a:pPr lvl="0" algn="ctr" defTabSz="1066800">
            <a:lnSpc>
              <a:spcPct val="90000"/>
            </a:lnSpc>
            <a:spcBef>
              <a:spcPct val="0"/>
            </a:spcBef>
            <a:spcAft>
              <a:spcPct val="35000"/>
            </a:spcAft>
          </a:pPr>
          <a:r>
            <a:rPr lang="en-US" sz="2400" kern="1200" dirty="0"/>
            <a:t>n = 188</a:t>
          </a:r>
        </a:p>
      </dsp:txBody>
      <dsp:txXfrm>
        <a:off x="380322" y="441290"/>
        <a:ext cx="1713719" cy="17807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A3AA4-116F-4A17-93EB-CA9E74AB9430}">
      <dsp:nvSpPr>
        <dsp:cNvPr id="0" name=""/>
        <dsp:cNvSpPr/>
      </dsp:nvSpPr>
      <dsp:spPr>
        <a:xfrm>
          <a:off x="278373" y="0"/>
          <a:ext cx="2639503" cy="267875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Males = 71</a:t>
          </a:r>
          <a:r>
            <a:rPr lang="en-US" sz="3400" kern="1200" dirty="0"/>
            <a:t/>
          </a:r>
          <a:br>
            <a:rPr lang="en-US" sz="3400" kern="1200" dirty="0"/>
          </a:br>
          <a:r>
            <a:rPr lang="en-US" sz="2800" kern="1200" dirty="0"/>
            <a:t>Females = 117</a:t>
          </a:r>
        </a:p>
      </dsp:txBody>
      <dsp:txXfrm>
        <a:off x="664919" y="392294"/>
        <a:ext cx="1866411" cy="18941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5403D-89B5-4AF0-BD35-706DDEDF18E8}">
      <dsp:nvSpPr>
        <dsp:cNvPr id="0" name=""/>
        <dsp:cNvSpPr/>
      </dsp:nvSpPr>
      <dsp:spPr>
        <a:xfrm>
          <a:off x="0" y="48686"/>
          <a:ext cx="2539996" cy="253999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Mean age = 40.22 </a:t>
          </a:r>
        </a:p>
      </dsp:txBody>
      <dsp:txXfrm>
        <a:off x="371974" y="420660"/>
        <a:ext cx="1796048" cy="1796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2BD8D-D0BB-4FCB-9865-248F98B3898C}">
      <dsp:nvSpPr>
        <dsp:cNvPr id="0" name=""/>
        <dsp:cNvSpPr/>
      </dsp:nvSpPr>
      <dsp:spPr>
        <a:xfrm>
          <a:off x="617" y="464007"/>
          <a:ext cx="2408632" cy="14451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Theory was first proposed by Thomas Young and Hermann von Helmholtz in 1850</a:t>
          </a:r>
        </a:p>
      </dsp:txBody>
      <dsp:txXfrm>
        <a:off x="617" y="464007"/>
        <a:ext cx="2408632" cy="1445179"/>
      </dsp:txXfrm>
    </dsp:sp>
    <dsp:sp modelId="{06DFE2F9-C4FB-4235-8389-229D3A06D44B}">
      <dsp:nvSpPr>
        <dsp:cNvPr id="0" name=""/>
        <dsp:cNvSpPr/>
      </dsp:nvSpPr>
      <dsp:spPr>
        <a:xfrm>
          <a:off x="2650113" y="464007"/>
          <a:ext cx="2408632" cy="14451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This theory states that we see based on the three light sensitive cone types we have in our retinas, and this vision is on a spectrum that consists of the three colors: red; green; and blue</a:t>
          </a:r>
        </a:p>
      </dsp:txBody>
      <dsp:txXfrm>
        <a:off x="2650113" y="464007"/>
        <a:ext cx="2408632" cy="1445179"/>
      </dsp:txXfrm>
    </dsp:sp>
    <dsp:sp modelId="{6609CCE1-B7E5-448C-8B7A-1859DAB60394}">
      <dsp:nvSpPr>
        <dsp:cNvPr id="0" name=""/>
        <dsp:cNvSpPr/>
      </dsp:nvSpPr>
      <dsp:spPr>
        <a:xfrm>
          <a:off x="1325365" y="2150050"/>
          <a:ext cx="2408632" cy="14451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The three light sensitive cones are split into short wavelength, medium wavelength, and long wavelength cones, which corresponds to the colors blue, green, and red respectively </a:t>
          </a:r>
        </a:p>
      </dsp:txBody>
      <dsp:txXfrm>
        <a:off x="1325365" y="2150050"/>
        <a:ext cx="2408632" cy="14451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8A46D-9A01-49B1-A770-EB2471F72E02}">
      <dsp:nvSpPr>
        <dsp:cNvPr id="0" name=""/>
        <dsp:cNvSpPr/>
      </dsp:nvSpPr>
      <dsp:spPr>
        <a:xfrm>
          <a:off x="829" y="100227"/>
          <a:ext cx="5180769" cy="6073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Experimental Graphics</a:t>
          </a:r>
        </a:p>
      </dsp:txBody>
      <dsp:txXfrm>
        <a:off x="829" y="100227"/>
        <a:ext cx="5180769" cy="6073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2DD10-91BF-487A-8320-5D45CFC94AAE}">
      <dsp:nvSpPr>
        <dsp:cNvPr id="0" name=""/>
        <dsp:cNvSpPr/>
      </dsp:nvSpPr>
      <dsp:spPr>
        <a:xfrm>
          <a:off x="0" y="891198"/>
          <a:ext cx="3663772" cy="6116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Questionnaires</a:t>
          </a:r>
        </a:p>
      </dsp:txBody>
      <dsp:txXfrm>
        <a:off x="0" y="891198"/>
        <a:ext cx="3663772" cy="61163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579F4-4788-4A34-8CBE-105F2BD8786E}">
      <dsp:nvSpPr>
        <dsp:cNvPr id="0" name=""/>
        <dsp:cNvSpPr/>
      </dsp:nvSpPr>
      <dsp:spPr>
        <a:xfrm>
          <a:off x="0" y="1705"/>
          <a:ext cx="1620676" cy="162067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Demographic</a:t>
          </a:r>
        </a:p>
      </dsp:txBody>
      <dsp:txXfrm>
        <a:off x="237343" y="239048"/>
        <a:ext cx="1145990" cy="11459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9BCA-E917-417A-96B4-C1502A23239A}">
      <dsp:nvSpPr>
        <dsp:cNvPr id="0" name=""/>
        <dsp:cNvSpPr/>
      </dsp:nvSpPr>
      <dsp:spPr>
        <a:xfrm>
          <a:off x="132678" y="376"/>
          <a:ext cx="1621628" cy="162162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Prompting Questions</a:t>
          </a:r>
        </a:p>
      </dsp:txBody>
      <dsp:txXfrm>
        <a:off x="370160" y="237858"/>
        <a:ext cx="1146664" cy="114666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39FB5-FABF-4CDC-AA9E-901035D8EB37}">
      <dsp:nvSpPr>
        <dsp:cNvPr id="0" name=""/>
        <dsp:cNvSpPr/>
      </dsp:nvSpPr>
      <dsp:spPr>
        <a:xfrm>
          <a:off x="169626" y="1308"/>
          <a:ext cx="1621073" cy="162107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Descriptive Questions</a:t>
          </a:r>
        </a:p>
      </dsp:txBody>
      <dsp:txXfrm>
        <a:off x="407027" y="238709"/>
        <a:ext cx="1146271" cy="11462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3D195-0348-43FE-BB3B-92DE85102C1D}">
      <dsp:nvSpPr>
        <dsp:cNvPr id="0" name=""/>
        <dsp:cNvSpPr/>
      </dsp:nvSpPr>
      <dsp:spPr>
        <a:xfrm>
          <a:off x="0" y="0"/>
          <a:ext cx="10353674" cy="842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Procedural sequence was defined by the following steps:</a:t>
          </a:r>
        </a:p>
      </dsp:txBody>
      <dsp:txXfrm>
        <a:off x="41123" y="41123"/>
        <a:ext cx="10271428" cy="76015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B5C22-7A9D-46E8-9E05-7676E2A7D48C}">
      <dsp:nvSpPr>
        <dsp:cNvPr id="0" name=""/>
        <dsp:cNvSpPr/>
      </dsp:nvSpPr>
      <dsp:spPr>
        <a:xfrm>
          <a:off x="1703658" y="364453"/>
          <a:ext cx="7125509" cy="24050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a:t>Data Source:</a:t>
          </a:r>
          <a:r>
            <a:rPr lang="en-US" sz="3200" b="0" u="none" kern="1200" dirty="0"/>
            <a:t> Data were entered into SPSS to determine the differences between each sex and their responses and evaluations regarding the different colors of the products</a:t>
          </a:r>
          <a:endParaRPr lang="en-US" sz="3200" b="1" u="sng" kern="1200" dirty="0"/>
        </a:p>
      </dsp:txBody>
      <dsp:txXfrm>
        <a:off x="1703658" y="364453"/>
        <a:ext cx="7125509" cy="240502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69B9-2D96-4F56-BE8F-E84E6AFEE26F}">
      <dsp:nvSpPr>
        <dsp:cNvPr id="0" name=""/>
        <dsp:cNvSpPr/>
      </dsp:nvSpPr>
      <dsp:spPr>
        <a:xfrm>
          <a:off x="295841" y="349621"/>
          <a:ext cx="2958341" cy="217842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a:t>Hypothesis #1: </a:t>
          </a:r>
          <a:r>
            <a:rPr lang="en-US" sz="2400" b="1" kern="1200" dirty="0"/>
            <a:t>Females will be more likely to purchase the pink product as compared to males</a:t>
          </a:r>
          <a:endParaRPr lang="en-US" sz="2400" b="1" u="sng" kern="1200" dirty="0"/>
        </a:p>
      </dsp:txBody>
      <dsp:txXfrm>
        <a:off x="295841" y="349621"/>
        <a:ext cx="2958341" cy="217842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9B8D5-4AA9-4F48-A051-28B0268B457C}">
      <dsp:nvSpPr>
        <dsp:cNvPr id="0" name=""/>
        <dsp:cNvSpPr/>
      </dsp:nvSpPr>
      <dsp:spPr>
        <a:xfrm>
          <a:off x="0" y="379227"/>
          <a:ext cx="2931458" cy="21757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u="sng" kern="1200" dirty="0"/>
            <a:t>Hypothesis #2: </a:t>
          </a:r>
          <a:r>
            <a:rPr lang="en-US" sz="2800" b="1" kern="1200" dirty="0"/>
            <a:t>Males will find the pink products less attractive than females will</a:t>
          </a:r>
          <a:endParaRPr lang="en-US" sz="2800" b="1" u="sng" kern="1200" dirty="0"/>
        </a:p>
      </dsp:txBody>
      <dsp:txXfrm>
        <a:off x="0" y="379227"/>
        <a:ext cx="2931458" cy="21757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21C7E-0EFB-4CE8-BC2C-BDC2DFE4C341}">
      <dsp:nvSpPr>
        <dsp:cNvPr id="0" name=""/>
        <dsp:cNvSpPr/>
      </dsp:nvSpPr>
      <dsp:spPr>
        <a:xfrm>
          <a:off x="0" y="99100"/>
          <a:ext cx="2985246" cy="215774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a:t>Hypothesis #3:</a:t>
          </a:r>
          <a:r>
            <a:rPr lang="en-US" sz="2400" b="0" u="none" kern="1200" dirty="0"/>
            <a:t> </a:t>
          </a:r>
          <a:r>
            <a:rPr lang="en-US" sz="2400" b="1" kern="1200" dirty="0"/>
            <a:t>Males will find the pink products  less durable as compared to females</a:t>
          </a:r>
          <a:endParaRPr lang="en-US" sz="2400" b="1" u="sng" kern="1200" dirty="0"/>
        </a:p>
      </dsp:txBody>
      <dsp:txXfrm>
        <a:off x="0" y="99100"/>
        <a:ext cx="2985246" cy="2157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6C9EC-3DC5-44BC-8593-9F057084601C}">
      <dsp:nvSpPr>
        <dsp:cNvPr id="0" name=""/>
        <dsp:cNvSpPr/>
      </dsp:nvSpPr>
      <dsp:spPr>
        <a:xfrm>
          <a:off x="618" y="462042"/>
          <a:ext cx="2411654" cy="144699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Theory was first proposed by Ewald </a:t>
          </a:r>
          <a:r>
            <a:rPr lang="en-US" sz="1600" kern="1200" dirty="0" err="1"/>
            <a:t>Hering</a:t>
          </a:r>
          <a:r>
            <a:rPr lang="en-US" sz="1600" kern="1200" dirty="0"/>
            <a:t> in 1878 and later expanded on by Richard Solomon in 1980</a:t>
          </a:r>
        </a:p>
      </dsp:txBody>
      <dsp:txXfrm>
        <a:off x="618" y="462042"/>
        <a:ext cx="2411654" cy="1446992"/>
      </dsp:txXfrm>
    </dsp:sp>
    <dsp:sp modelId="{EBB8C1B3-2656-4769-B438-A42EE295801E}">
      <dsp:nvSpPr>
        <dsp:cNvPr id="0" name=""/>
        <dsp:cNvSpPr/>
      </dsp:nvSpPr>
      <dsp:spPr>
        <a:xfrm>
          <a:off x="2653438" y="462042"/>
          <a:ext cx="2411654" cy="144699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Theory states that color perception is based on activity of opposing color systems. The three systems are listed as green and red, white and black, and lastly yellow and blue, as well as an achromatic black and white</a:t>
          </a:r>
        </a:p>
      </dsp:txBody>
      <dsp:txXfrm>
        <a:off x="2653438" y="462042"/>
        <a:ext cx="2411654" cy="1446992"/>
      </dsp:txXfrm>
    </dsp:sp>
    <dsp:sp modelId="{E99749FE-29F0-4536-BC5F-57C82DB02E7E}">
      <dsp:nvSpPr>
        <dsp:cNvPr id="0" name=""/>
        <dsp:cNvSpPr/>
      </dsp:nvSpPr>
      <dsp:spPr>
        <a:xfrm>
          <a:off x="1327028" y="2150201"/>
          <a:ext cx="2411654" cy="144699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The interaction between the inhibitory and excitatory connections between the three types of cones is how we perceive colors that are not correspondent to a specific cone, such as yellow</a:t>
          </a:r>
        </a:p>
      </dsp:txBody>
      <dsp:txXfrm>
        <a:off x="1327028" y="2150201"/>
        <a:ext cx="2411654" cy="144699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55CD-5E38-48EE-8C91-73E3DFC5ED70}">
      <dsp:nvSpPr>
        <dsp:cNvPr id="0" name=""/>
        <dsp:cNvSpPr/>
      </dsp:nvSpPr>
      <dsp:spPr>
        <a:xfrm>
          <a:off x="228598" y="551331"/>
          <a:ext cx="3065932" cy="20573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u="sng" kern="1200" dirty="0"/>
            <a:t>Hypothesis #4:</a:t>
          </a:r>
          <a:r>
            <a:rPr lang="en-US" sz="2600" b="0" u="none" kern="1200" dirty="0"/>
            <a:t> Females will be more likely to use the pink products as compared to males</a:t>
          </a:r>
          <a:endParaRPr lang="en-US" sz="2600" b="1" u="sng" kern="1200" dirty="0"/>
        </a:p>
      </dsp:txBody>
      <dsp:txXfrm>
        <a:off x="228598" y="551331"/>
        <a:ext cx="3065932" cy="20573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1F892-8290-4E76-B10D-0E476AEF83D0}">
      <dsp:nvSpPr>
        <dsp:cNvPr id="0" name=""/>
        <dsp:cNvSpPr/>
      </dsp:nvSpPr>
      <dsp:spPr>
        <a:xfrm>
          <a:off x="3235" y="26691"/>
          <a:ext cx="3154635" cy="6048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t>Gender Distribution</a:t>
          </a:r>
        </a:p>
      </dsp:txBody>
      <dsp:txXfrm>
        <a:off x="3235" y="26691"/>
        <a:ext cx="3154635" cy="604800"/>
      </dsp:txXfrm>
    </dsp:sp>
    <dsp:sp modelId="{6E249DD3-8C1E-450F-BE43-7F6A81D64E38}">
      <dsp:nvSpPr>
        <dsp:cNvPr id="0" name=""/>
        <dsp:cNvSpPr/>
      </dsp:nvSpPr>
      <dsp:spPr>
        <a:xfrm>
          <a:off x="3235" y="631491"/>
          <a:ext cx="3154635" cy="340105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Participant size was large enough for statistical analysis, but distribution of males and females was not perfect (more females than males) a larger participant size, or evenly distributed genders, would be ideal</a:t>
          </a:r>
        </a:p>
      </dsp:txBody>
      <dsp:txXfrm>
        <a:off x="3235" y="631491"/>
        <a:ext cx="3154635" cy="3401054"/>
      </dsp:txXfrm>
    </dsp:sp>
    <dsp:sp modelId="{76D00EDE-06B2-4FB8-BD38-20BD71A0D3BB}">
      <dsp:nvSpPr>
        <dsp:cNvPr id="0" name=""/>
        <dsp:cNvSpPr/>
      </dsp:nvSpPr>
      <dsp:spPr>
        <a:xfrm>
          <a:off x="3599519" y="26691"/>
          <a:ext cx="3154635" cy="6048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t>Product Bias</a:t>
          </a:r>
        </a:p>
      </dsp:txBody>
      <dsp:txXfrm>
        <a:off x="3599519" y="26691"/>
        <a:ext cx="3154635" cy="604800"/>
      </dsp:txXfrm>
    </dsp:sp>
    <dsp:sp modelId="{58EEF4A0-75EE-4007-968B-5F28F9D253AB}">
      <dsp:nvSpPr>
        <dsp:cNvPr id="0" name=""/>
        <dsp:cNvSpPr/>
      </dsp:nvSpPr>
      <dsp:spPr>
        <a:xfrm>
          <a:off x="3599519" y="631491"/>
          <a:ext cx="3154635" cy="340105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There seemed to have been a bias in the items we chose so we could have chosen more items, or different products all together, to eliminate any bias</a:t>
          </a:r>
        </a:p>
      </dsp:txBody>
      <dsp:txXfrm>
        <a:off x="3599519" y="631491"/>
        <a:ext cx="3154635" cy="3401054"/>
      </dsp:txXfrm>
    </dsp:sp>
    <dsp:sp modelId="{82522246-2CBA-4A7D-A460-5987ACBF1E20}">
      <dsp:nvSpPr>
        <dsp:cNvPr id="0" name=""/>
        <dsp:cNvSpPr/>
      </dsp:nvSpPr>
      <dsp:spPr>
        <a:xfrm>
          <a:off x="7195804" y="26691"/>
          <a:ext cx="3154635" cy="6048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t>Variety of Research</a:t>
          </a:r>
        </a:p>
      </dsp:txBody>
      <dsp:txXfrm>
        <a:off x="7195804" y="26691"/>
        <a:ext cx="3154635" cy="604800"/>
      </dsp:txXfrm>
    </dsp:sp>
    <dsp:sp modelId="{CE0B464D-781E-4644-A75D-1F87FF99121D}">
      <dsp:nvSpPr>
        <dsp:cNvPr id="0" name=""/>
        <dsp:cNvSpPr/>
      </dsp:nvSpPr>
      <dsp:spPr>
        <a:xfrm>
          <a:off x="7195804" y="631491"/>
          <a:ext cx="3154635" cy="340105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Not much research has been done on color, so it was difficult to develop hypotheses and create a base for the study</a:t>
          </a:r>
        </a:p>
      </dsp:txBody>
      <dsp:txXfrm>
        <a:off x="7195804" y="631491"/>
        <a:ext cx="3154635" cy="340105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6F1EB-6F19-4092-9AB7-CC899CD605D7}">
      <dsp:nvSpPr>
        <dsp:cNvPr id="0" name=""/>
        <dsp:cNvSpPr/>
      </dsp:nvSpPr>
      <dsp:spPr>
        <a:xfrm rot="5400000">
          <a:off x="6649638" y="-2822569"/>
          <a:ext cx="781720" cy="662635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Increase variability and work towards eliminating any product bias</a:t>
          </a:r>
        </a:p>
      </dsp:txBody>
      <dsp:txXfrm rot="-5400000">
        <a:off x="3727322" y="137907"/>
        <a:ext cx="6588192" cy="705400"/>
      </dsp:txXfrm>
    </dsp:sp>
    <dsp:sp modelId="{87F1D565-2BC9-4E9F-85A4-C66D2C4E81CF}">
      <dsp:nvSpPr>
        <dsp:cNvPr id="0" name=""/>
        <dsp:cNvSpPr/>
      </dsp:nvSpPr>
      <dsp:spPr>
        <a:xfrm>
          <a:off x="0" y="2031"/>
          <a:ext cx="3727323" cy="9771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List more available products for rating</a:t>
          </a:r>
        </a:p>
      </dsp:txBody>
      <dsp:txXfrm>
        <a:off x="47701" y="49732"/>
        <a:ext cx="3631921" cy="881748"/>
      </dsp:txXfrm>
    </dsp:sp>
    <dsp:sp modelId="{A61F4934-D334-4FA6-806B-65059524DBA6}">
      <dsp:nvSpPr>
        <dsp:cNvPr id="0" name=""/>
        <dsp:cNvSpPr/>
      </dsp:nvSpPr>
      <dsp:spPr>
        <a:xfrm rot="5400000">
          <a:off x="6649638" y="-1796561"/>
          <a:ext cx="781720" cy="662635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Color pool was very limited for our study</a:t>
          </a:r>
        </a:p>
      </dsp:txBody>
      <dsp:txXfrm rot="-5400000">
        <a:off x="3727322" y="1163915"/>
        <a:ext cx="6588192" cy="705400"/>
      </dsp:txXfrm>
    </dsp:sp>
    <dsp:sp modelId="{EA027EE1-CE3F-4B8D-9F19-A64FDA9A8099}">
      <dsp:nvSpPr>
        <dsp:cNvPr id="0" name=""/>
        <dsp:cNvSpPr/>
      </dsp:nvSpPr>
      <dsp:spPr>
        <a:xfrm>
          <a:off x="0" y="1028039"/>
          <a:ext cx="3727323" cy="9771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Utilize more “bright/soft” colors</a:t>
          </a:r>
        </a:p>
      </dsp:txBody>
      <dsp:txXfrm>
        <a:off x="47701" y="1075740"/>
        <a:ext cx="3631921" cy="881748"/>
      </dsp:txXfrm>
    </dsp:sp>
    <dsp:sp modelId="{13475467-79ED-40C8-9881-4D48B9E5822E}">
      <dsp:nvSpPr>
        <dsp:cNvPr id="0" name=""/>
        <dsp:cNvSpPr/>
      </dsp:nvSpPr>
      <dsp:spPr>
        <a:xfrm rot="5400000">
          <a:off x="6649638" y="-770553"/>
          <a:ext cx="781720" cy="662635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An even distribution would represent a more accurate data set regarding the comparison of gender</a:t>
          </a:r>
        </a:p>
      </dsp:txBody>
      <dsp:txXfrm rot="-5400000">
        <a:off x="3727322" y="2189923"/>
        <a:ext cx="6588192" cy="705400"/>
      </dsp:txXfrm>
    </dsp:sp>
    <dsp:sp modelId="{1F785948-6EB6-42EE-A6E3-F148E272F448}">
      <dsp:nvSpPr>
        <dsp:cNvPr id="0" name=""/>
        <dsp:cNvSpPr/>
      </dsp:nvSpPr>
      <dsp:spPr>
        <a:xfrm>
          <a:off x="0" y="2054047"/>
          <a:ext cx="3727323" cy="9771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Attain evenly distributed gender amongst participants</a:t>
          </a:r>
        </a:p>
      </dsp:txBody>
      <dsp:txXfrm>
        <a:off x="47701" y="2101748"/>
        <a:ext cx="3631921" cy="881748"/>
      </dsp:txXfrm>
    </dsp:sp>
    <dsp:sp modelId="{9116AB99-ED37-4DA6-98A5-AA107E2350E1}">
      <dsp:nvSpPr>
        <dsp:cNvPr id="0" name=""/>
        <dsp:cNvSpPr/>
      </dsp:nvSpPr>
      <dsp:spPr>
        <a:xfrm rot="5400000">
          <a:off x="6649638" y="255454"/>
          <a:ext cx="781720" cy="662635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Our age range was from 18-86 years of age</a:t>
          </a:r>
        </a:p>
      </dsp:txBody>
      <dsp:txXfrm rot="-5400000">
        <a:off x="3727322" y="3215930"/>
        <a:ext cx="6588192" cy="705400"/>
      </dsp:txXfrm>
    </dsp:sp>
    <dsp:sp modelId="{ACF52889-D2F4-4473-BE9A-202D69284CFB}">
      <dsp:nvSpPr>
        <dsp:cNvPr id="0" name=""/>
        <dsp:cNvSpPr/>
      </dsp:nvSpPr>
      <dsp:spPr>
        <a:xfrm>
          <a:off x="0" y="3080055"/>
          <a:ext cx="3727323" cy="9771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Attain a more concisely distributed age range</a:t>
          </a:r>
        </a:p>
      </dsp:txBody>
      <dsp:txXfrm>
        <a:off x="47701" y="3127756"/>
        <a:ext cx="3631921" cy="881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33FFA-8A87-4611-92B8-9921A1F4B5AB}">
      <dsp:nvSpPr>
        <dsp:cNvPr id="0" name=""/>
        <dsp:cNvSpPr/>
      </dsp:nvSpPr>
      <dsp:spPr>
        <a:xfrm>
          <a:off x="4549"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i="0" u="none" kern="1200" dirty="0"/>
            <a:t>In research done by Silver, McCulley, and Chambliss in 1988, they gathered a group of 582 undergraduate college students to conduct a survey. In the survey they asked questions about participants favorite color in order to see if there was a difference in color preference by gender or by race</a:t>
          </a:r>
          <a:r>
            <a:rPr lang="en-US" sz="1600" b="1" i="0" u="none" kern="1200" dirty="0"/>
            <a:t>. </a:t>
          </a:r>
          <a:r>
            <a:rPr lang="en-US" sz="1600" b="1" i="0" u="sng" kern="1200" dirty="0">
              <a:solidFill>
                <a:schemeClr val="bg1"/>
              </a:solidFill>
            </a:rPr>
            <a:t>Blue was most often chosen as favorite color by both sexes</a:t>
          </a:r>
          <a:r>
            <a:rPr lang="en-US" sz="1600" b="0" i="0" u="none" kern="1200" dirty="0">
              <a:solidFill>
                <a:schemeClr val="bg1"/>
              </a:solidFill>
            </a:rPr>
            <a:t>. </a:t>
          </a:r>
          <a:endParaRPr lang="en-US" sz="1600" kern="1200" dirty="0">
            <a:solidFill>
              <a:schemeClr val="bg1"/>
            </a:solidFill>
          </a:endParaRPr>
        </a:p>
      </dsp:txBody>
      <dsp:txXfrm>
        <a:off x="587213" y="622941"/>
        <a:ext cx="2813354" cy="2813354"/>
      </dsp:txXfrm>
    </dsp:sp>
    <dsp:sp modelId="{B4B20661-F7DD-4416-B2C0-870DA9ED67B8}">
      <dsp:nvSpPr>
        <dsp:cNvPr id="0" name=""/>
        <dsp:cNvSpPr/>
      </dsp:nvSpPr>
      <dsp:spPr>
        <a:xfrm>
          <a:off x="4543659" y="1570160"/>
          <a:ext cx="1265221" cy="14800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p>
      </dsp:txBody>
      <dsp:txXfrm>
        <a:off x="4543659" y="1866174"/>
        <a:ext cx="885655" cy="888041"/>
      </dsp:txXfrm>
    </dsp:sp>
    <dsp:sp modelId="{DF011E36-D7E0-4372-B9DE-F941C7FE8435}">
      <dsp:nvSpPr>
        <dsp:cNvPr id="0" name=""/>
        <dsp:cNvSpPr/>
      </dsp:nvSpPr>
      <dsp:spPr>
        <a:xfrm>
          <a:off x="6370442"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i="0" u="none" kern="1200" dirty="0"/>
            <a:t>This was valuable in our development of the research design, and subsequent hypotheses, because we wanted to test whether or not sex had a role in color preference.</a:t>
          </a:r>
          <a:endParaRPr lang="en-US" sz="1800" kern="1200" dirty="0"/>
        </a:p>
      </dsp:txBody>
      <dsp:txXfrm>
        <a:off x="6953106" y="622941"/>
        <a:ext cx="2813354" cy="2813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6E084-CFDD-435F-A571-8A890E6780D8}">
      <dsp:nvSpPr>
        <dsp:cNvPr id="0" name=""/>
        <dsp:cNvSpPr/>
      </dsp:nvSpPr>
      <dsp:spPr>
        <a:xfrm>
          <a:off x="4549"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u="none" kern="1200" dirty="0"/>
            <a:t>A study on the brightness of colors looked into participants evaluation of different colors. Participants were prompted with various pictures and were asked to rate attractiveness of stimulus models.</a:t>
          </a:r>
          <a:r>
            <a:rPr lang="en-US" sz="1700" b="1" i="0" u="none" kern="1200" dirty="0">
              <a:solidFill>
                <a:schemeClr val="tx1"/>
              </a:solidFill>
            </a:rPr>
            <a:t> </a:t>
          </a:r>
          <a:r>
            <a:rPr lang="en-US" sz="1700" b="1" i="0" u="sng" kern="1200" dirty="0">
              <a:solidFill>
                <a:schemeClr val="bg1"/>
              </a:solidFill>
            </a:rPr>
            <a:t>It was found that males reported preference for brighter vivid colors and females preferred soft colors. </a:t>
          </a:r>
          <a:r>
            <a:rPr lang="en-US" sz="1700" b="0" i="0" u="none" kern="1200" dirty="0"/>
            <a:t>(</a:t>
          </a:r>
          <a:r>
            <a:rPr lang="en-US" sz="1700" b="0" i="0" u="none" kern="1200" dirty="0" err="1"/>
            <a:t>Radeloff</a:t>
          </a:r>
          <a:r>
            <a:rPr lang="en-US" sz="1700" b="0" i="0" u="none" kern="1200" dirty="0"/>
            <a:t>, 1990) </a:t>
          </a:r>
          <a:endParaRPr lang="en-US" sz="1700" b="1" kern="1200" dirty="0">
            <a:solidFill>
              <a:schemeClr val="tx1"/>
            </a:solidFill>
          </a:endParaRPr>
        </a:p>
      </dsp:txBody>
      <dsp:txXfrm>
        <a:off x="587213" y="622941"/>
        <a:ext cx="2813354" cy="2813354"/>
      </dsp:txXfrm>
    </dsp:sp>
    <dsp:sp modelId="{53B35F67-5F82-4480-83F3-2F42034D4E59}">
      <dsp:nvSpPr>
        <dsp:cNvPr id="0" name=""/>
        <dsp:cNvSpPr/>
      </dsp:nvSpPr>
      <dsp:spPr>
        <a:xfrm>
          <a:off x="4580035" y="1289583"/>
          <a:ext cx="1265221" cy="14800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80035" y="1585597"/>
        <a:ext cx="885655" cy="888041"/>
      </dsp:txXfrm>
    </dsp:sp>
    <dsp:sp modelId="{5691B226-0E95-494D-846B-2A260F3A3746}">
      <dsp:nvSpPr>
        <dsp:cNvPr id="0" name=""/>
        <dsp:cNvSpPr/>
      </dsp:nvSpPr>
      <dsp:spPr>
        <a:xfrm>
          <a:off x="6370442"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u="none" kern="1200" dirty="0"/>
            <a:t>This pertained to us because we wanted to manipulate a graphic in a manner that preference was determinant on only color type. Given that there was an inherent preference for bright and soft colors across sexes, we chose to have three stimuli that incorporate a bright, neutral, and soft color ( Pink, White, Blue respectively).</a:t>
          </a:r>
          <a:endParaRPr lang="en-US" sz="1700" kern="1200" dirty="0"/>
        </a:p>
      </dsp:txBody>
      <dsp:txXfrm>
        <a:off x="6953106" y="622941"/>
        <a:ext cx="2813354" cy="28133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B6B53-39AD-4D3C-ADD4-13E0B899AF4A}">
      <dsp:nvSpPr>
        <dsp:cNvPr id="0" name=""/>
        <dsp:cNvSpPr/>
      </dsp:nvSpPr>
      <dsp:spPr>
        <a:xfrm>
          <a:off x="4549"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i="0" u="none" kern="1200" dirty="0"/>
            <a:t>Research conducted by Mehta and Zhu in 2009 was done in order to gain more knowledge on how color choice affects emotion and dictates decision making performance. In order to reduce confounds they manipulated only hue. </a:t>
          </a:r>
          <a:r>
            <a:rPr lang="en-US" sz="1400" b="1" i="0" u="sng" kern="1200" dirty="0">
              <a:solidFill>
                <a:schemeClr val="bg1"/>
              </a:solidFill>
            </a:rPr>
            <a:t>They included white as a neutral stimulus</a:t>
          </a:r>
          <a:r>
            <a:rPr lang="en-US" sz="1400" b="0" i="0" u="none" kern="1200" dirty="0"/>
            <a:t> to ensure a non-conflicting stimuli was used. </a:t>
          </a:r>
          <a:r>
            <a:rPr lang="en-US" sz="1400" b="1" i="0" u="sng" kern="1200" dirty="0">
              <a:solidFill>
                <a:schemeClr val="bg1"/>
              </a:solidFill>
            </a:rPr>
            <a:t>They found that the color red will induce primarily an avoidance motivation, whereas blue will activate an approach motivation</a:t>
          </a:r>
          <a:endParaRPr lang="en-US" sz="1400" kern="1200" dirty="0"/>
        </a:p>
      </dsp:txBody>
      <dsp:txXfrm>
        <a:off x="587213" y="622941"/>
        <a:ext cx="2813354" cy="2813354"/>
      </dsp:txXfrm>
    </dsp:sp>
    <dsp:sp modelId="{CAF05F8C-7F94-485A-9FCD-7825F8460531}">
      <dsp:nvSpPr>
        <dsp:cNvPr id="0" name=""/>
        <dsp:cNvSpPr/>
      </dsp:nvSpPr>
      <dsp:spPr>
        <a:xfrm>
          <a:off x="4580035" y="1289583"/>
          <a:ext cx="1265221" cy="14800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p>
      </dsp:txBody>
      <dsp:txXfrm>
        <a:off x="4580035" y="1585597"/>
        <a:ext cx="885655" cy="888041"/>
      </dsp:txXfrm>
    </dsp:sp>
    <dsp:sp modelId="{5F65EEF5-31B5-4615-BD13-A1B0D07C3C06}">
      <dsp:nvSpPr>
        <dsp:cNvPr id="0" name=""/>
        <dsp:cNvSpPr/>
      </dsp:nvSpPr>
      <dsp:spPr>
        <a:xfrm>
          <a:off x="6370442"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i="0" u="none" kern="1200" dirty="0"/>
            <a:t>We used this to generate hypothesis that people will shy away from our hue (pink) which closely resembles red. We also modeled our color choice of white for our neutral stimulus after this study</a:t>
          </a:r>
          <a:endParaRPr lang="en-US" sz="1800" kern="1200" dirty="0"/>
        </a:p>
      </dsp:txBody>
      <dsp:txXfrm>
        <a:off x="6953106" y="622941"/>
        <a:ext cx="2813354" cy="28133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45067-B751-4713-B85E-293B449B8B36}">
      <dsp:nvSpPr>
        <dsp:cNvPr id="0" name=""/>
        <dsp:cNvSpPr/>
      </dsp:nvSpPr>
      <dsp:spPr>
        <a:xfrm>
          <a:off x="4549"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In a study by Madden, Hewett and Roth in 2000,</a:t>
          </a:r>
          <a:r>
            <a:rPr lang="en-US" sz="1800" b="0" i="0" u="none" kern="1200" dirty="0"/>
            <a:t> it was found that </a:t>
          </a:r>
          <a:r>
            <a:rPr lang="en-US" sz="1800" b="1" i="0" u="sng" kern="1200" dirty="0">
              <a:solidFill>
                <a:schemeClr val="bg1"/>
              </a:solidFill>
            </a:rPr>
            <a:t>color ranks among the top three considerations</a:t>
          </a:r>
          <a:r>
            <a:rPr lang="en-US" sz="1800" b="0" i="0" u="none" kern="1200" dirty="0"/>
            <a:t>, along with price and quality, in the purchase of an automobile. They found that particular colors elicit certain values that buyers look for.</a:t>
          </a:r>
          <a:endParaRPr lang="en-US" sz="1800" kern="1200" dirty="0"/>
        </a:p>
      </dsp:txBody>
      <dsp:txXfrm>
        <a:off x="587213" y="622941"/>
        <a:ext cx="2813354" cy="2813354"/>
      </dsp:txXfrm>
    </dsp:sp>
    <dsp:sp modelId="{22390F4C-8EC9-4063-A665-15889B8B7B43}">
      <dsp:nvSpPr>
        <dsp:cNvPr id="0" name=""/>
        <dsp:cNvSpPr/>
      </dsp:nvSpPr>
      <dsp:spPr>
        <a:xfrm>
          <a:off x="4580035" y="1289583"/>
          <a:ext cx="1265221" cy="14800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80035" y="1585597"/>
        <a:ext cx="885655" cy="888041"/>
      </dsp:txXfrm>
    </dsp:sp>
    <dsp:sp modelId="{932D2627-75E5-446F-BB73-428E5305FB29}">
      <dsp:nvSpPr>
        <dsp:cNvPr id="0" name=""/>
        <dsp:cNvSpPr/>
      </dsp:nvSpPr>
      <dsp:spPr>
        <a:xfrm>
          <a:off x="6370442"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This gave us rationale to test our dependent measure of durability with both products but especially the car. Quality and color associations were also inferred from the research.</a:t>
          </a:r>
        </a:p>
      </dsp:txBody>
      <dsp:txXfrm>
        <a:off x="6953106" y="622941"/>
        <a:ext cx="2813354" cy="2813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1CBF5-FB05-4559-A738-120B713F2DCE}">
      <dsp:nvSpPr>
        <dsp:cNvPr id="0" name=""/>
        <dsp:cNvSpPr/>
      </dsp:nvSpPr>
      <dsp:spPr>
        <a:xfrm>
          <a:off x="4549"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i="0" u="none" kern="1200" dirty="0"/>
            <a:t>It was found that </a:t>
          </a:r>
          <a:r>
            <a:rPr lang="en-US" sz="1800" b="1" i="0" u="sng" kern="1200" dirty="0">
              <a:solidFill>
                <a:schemeClr val="bg1"/>
              </a:solidFill>
            </a:rPr>
            <a:t>bright colors may be valued from an aesthetic point of view but may diminish the impression of quality</a:t>
          </a:r>
          <a:r>
            <a:rPr lang="en-US" sz="1800" b="0" i="0" u="none" kern="1200" dirty="0"/>
            <a:t> (i.e., functional value). Aesthetic responses are primarily emotional or feeling responses, and as such they are very personal  (</a:t>
          </a:r>
          <a:r>
            <a:rPr lang="en-US" sz="1800" b="0" i="0" u="none" kern="1200" dirty="0" err="1"/>
            <a:t>Creusen</a:t>
          </a:r>
          <a:r>
            <a:rPr lang="en-US" sz="1800" b="0" i="0" u="none" kern="1200" dirty="0"/>
            <a:t> &amp; </a:t>
          </a:r>
          <a:r>
            <a:rPr lang="en-US" sz="1800" b="0" i="0" u="none" kern="1200" dirty="0" err="1"/>
            <a:t>Schoormans</a:t>
          </a:r>
          <a:r>
            <a:rPr lang="en-US" sz="1800" b="0" i="0" u="none" kern="1200" dirty="0"/>
            <a:t>, 2004)</a:t>
          </a:r>
          <a:endParaRPr lang="en-US" sz="1800" kern="1200" dirty="0"/>
        </a:p>
      </dsp:txBody>
      <dsp:txXfrm>
        <a:off x="587213" y="622941"/>
        <a:ext cx="2813354" cy="2813354"/>
      </dsp:txXfrm>
    </dsp:sp>
    <dsp:sp modelId="{E392087B-1516-41D5-BA56-114638DDCA92}">
      <dsp:nvSpPr>
        <dsp:cNvPr id="0" name=""/>
        <dsp:cNvSpPr/>
      </dsp:nvSpPr>
      <dsp:spPr>
        <a:xfrm>
          <a:off x="4580035" y="1289583"/>
          <a:ext cx="1265221" cy="14800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80035" y="1585597"/>
        <a:ext cx="885655" cy="888041"/>
      </dsp:txXfrm>
    </dsp:sp>
    <dsp:sp modelId="{4ED7F1B4-A0C9-469C-97B3-B9F099146BA2}">
      <dsp:nvSpPr>
        <dsp:cNvPr id="0" name=""/>
        <dsp:cNvSpPr/>
      </dsp:nvSpPr>
      <dsp:spPr>
        <a:xfrm>
          <a:off x="6370442" y="40277"/>
          <a:ext cx="3978682" cy="3978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This research assisted us in deciding how our products may be valued based on appearance. Bright colors (in our case pink) was hypothesized to be valued less in both value and durability.</a:t>
          </a:r>
        </a:p>
      </dsp:txBody>
      <dsp:txXfrm>
        <a:off x="6953106" y="622941"/>
        <a:ext cx="2813354" cy="28133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322D3-FFE9-4626-834A-67F43D63FE0F}">
      <dsp:nvSpPr>
        <dsp:cNvPr id="0" name=""/>
        <dsp:cNvSpPr/>
      </dsp:nvSpPr>
      <dsp:spPr>
        <a:xfrm>
          <a:off x="0" y="194309"/>
          <a:ext cx="4043362" cy="24260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Females will be more likely to purchase the pink product as compared to males</a:t>
          </a:r>
          <a:endParaRPr lang="en-US" sz="2800" kern="1200" dirty="0"/>
        </a:p>
      </dsp:txBody>
      <dsp:txXfrm>
        <a:off x="0" y="194309"/>
        <a:ext cx="4043362" cy="24260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DCB9BD-2824-4B1A-AA66-59CDD05EE5A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64140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CB9BD-2824-4B1A-AA66-59CDD05EE5A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126615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CB9BD-2824-4B1A-AA66-59CDD05EE5A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269164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CB9BD-2824-4B1A-AA66-59CDD05EE5A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E690-BF2D-4647-83B8-2FE5634478AB}"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95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CB9BD-2824-4B1A-AA66-59CDD05EE5A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404756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1DCB9BD-2824-4B1A-AA66-59CDD05EE5AF}" type="datetimeFigureOut">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83375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1DCB9BD-2824-4B1A-AA66-59CDD05EE5AF}" type="datetimeFigureOut">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889134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CB9BD-2824-4B1A-AA66-59CDD05EE5A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291242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CB9BD-2824-4B1A-AA66-59CDD05EE5A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413142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CB9BD-2824-4B1A-AA66-59CDD05EE5A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5604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DCB9BD-2824-4B1A-AA66-59CDD05EE5A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129169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DCB9BD-2824-4B1A-AA66-59CDD05EE5A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303873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DCB9BD-2824-4B1A-AA66-59CDD05EE5AF}" type="datetimeFigureOut">
              <a:rPr lang="en-US" smtClean="0"/>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195746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DCB9BD-2824-4B1A-AA66-59CDD05EE5AF}" type="datetimeFigureOut">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48573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CB9BD-2824-4B1A-AA66-59CDD05EE5AF}"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6189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DCB9BD-2824-4B1A-AA66-59CDD05EE5A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284433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DCB9BD-2824-4B1A-AA66-59CDD05EE5A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E690-BF2D-4647-83B8-2FE5634478AB}" type="slidenum">
              <a:rPr lang="en-US" smtClean="0"/>
              <a:t>‹#›</a:t>
            </a:fld>
            <a:endParaRPr lang="en-US"/>
          </a:p>
        </p:txBody>
      </p:sp>
    </p:spTree>
    <p:extLst>
      <p:ext uri="{BB962C8B-B14F-4D97-AF65-F5344CB8AC3E}">
        <p14:creationId xmlns:p14="http://schemas.microsoft.com/office/powerpoint/2010/main" val="395609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1DCB9BD-2824-4B1A-AA66-59CDD05EE5AF}" type="datetimeFigureOut">
              <a:rPr lang="en-US" smtClean="0"/>
              <a:t>4/4/2019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268E690-BF2D-4647-83B8-2FE5634478AB}" type="slidenum">
              <a:rPr lang="en-US" smtClean="0"/>
              <a:t>‹#›</a:t>
            </a:fld>
            <a:endParaRPr lang="en-US"/>
          </a:p>
        </p:txBody>
      </p:sp>
    </p:spTree>
    <p:extLst>
      <p:ext uri="{BB962C8B-B14F-4D97-AF65-F5344CB8AC3E}">
        <p14:creationId xmlns:p14="http://schemas.microsoft.com/office/powerpoint/2010/main" val="256074873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18" Type="http://schemas.openxmlformats.org/officeDocument/2006/relationships/diagramData" Target="../diagrams/data24.xml"/><Relationship Id="rId3" Type="http://schemas.openxmlformats.org/officeDocument/2006/relationships/diagramLayout" Target="../diagrams/layout21.xml"/><Relationship Id="rId21" Type="http://schemas.openxmlformats.org/officeDocument/2006/relationships/diagramColors" Target="../diagrams/colors24.xml"/><Relationship Id="rId7" Type="http://schemas.openxmlformats.org/officeDocument/2006/relationships/diagramData" Target="../diagrams/data22.xml"/><Relationship Id="rId12" Type="http://schemas.openxmlformats.org/officeDocument/2006/relationships/diagramData" Target="../diagrams/data23.xml"/><Relationship Id="rId17" Type="http://schemas.openxmlformats.org/officeDocument/2006/relationships/image" Target="../media/image12.png"/><Relationship Id="rId2" Type="http://schemas.openxmlformats.org/officeDocument/2006/relationships/diagramData" Target="../diagrams/data21.xml"/><Relationship Id="rId16" Type="http://schemas.microsoft.com/office/2007/relationships/diagramDrawing" Target="../diagrams/drawing23.xml"/><Relationship Id="rId20" Type="http://schemas.openxmlformats.org/officeDocument/2006/relationships/diagramQuickStyle" Target="../diagrams/quickStyle24.xml"/><Relationship Id="rId1" Type="http://schemas.openxmlformats.org/officeDocument/2006/relationships/slideLayout" Target="../slideLayouts/slideLayout6.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5" Type="http://schemas.openxmlformats.org/officeDocument/2006/relationships/diagramColors" Target="../diagrams/colors23.xml"/><Relationship Id="rId23" Type="http://schemas.openxmlformats.org/officeDocument/2006/relationships/image" Target="../media/image13.png"/><Relationship Id="rId10" Type="http://schemas.openxmlformats.org/officeDocument/2006/relationships/diagramColors" Target="../diagrams/colors22.xml"/><Relationship Id="rId19" Type="http://schemas.openxmlformats.org/officeDocument/2006/relationships/diagramLayout" Target="../diagrams/layout24.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 Id="rId22" Type="http://schemas.microsoft.com/office/2007/relationships/diagramDrawing" Target="../diagrams/drawing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chart" Target="../charts/chart1.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chart" Target="../charts/chart2.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chart" Target="../charts/chart3.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chart" Target="../charts/chart4.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26.xml.rels><?xml version="1.0" encoding="UTF-8" standalone="yes"?>
<Relationships xmlns="http://schemas.openxmlformats.org/package/2006/relationships"><Relationship Id="rId3" Type="http://schemas.openxmlformats.org/officeDocument/2006/relationships/hyperlink" Target="http://mantis.csuchico.edu/login?url=https://search.proquest.com/docview/197575478?accountid=10346" TargetMode="External"/><Relationship Id="rId2" Type="http://schemas.openxmlformats.org/officeDocument/2006/relationships/hyperlink" Target="https://onlinelibrary.wiley.com/doi/full/10.1111/j.0737-6782.2005.00103.x" TargetMode="External"/><Relationship Id="rId1" Type="http://schemas.openxmlformats.org/officeDocument/2006/relationships/slideLayout" Target="../slideLayouts/slideLayout2.xml"/><Relationship Id="rId4" Type="http://schemas.openxmlformats.org/officeDocument/2006/relationships/hyperlink" Target="http://science.sciencemag.org/content/323/5918/1226.full" TargetMode="Externa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F4FF-1577-460A-8C5D-BE9E7D885042}"/>
              </a:ext>
            </a:extLst>
          </p:cNvPr>
          <p:cNvSpPr>
            <a:spLocks noGrp="1"/>
          </p:cNvSpPr>
          <p:nvPr>
            <p:ph type="ctrTitle"/>
          </p:nvPr>
        </p:nvSpPr>
        <p:spPr/>
        <p:txBody>
          <a:bodyPr>
            <a:normAutofit fontScale="90000"/>
          </a:bodyPr>
          <a:lstStyle/>
          <a:p>
            <a:r>
              <a:rPr lang="en-US" dirty="0">
                <a:solidFill>
                  <a:schemeClr val="tx1"/>
                </a:solidFill>
              </a:rPr>
              <a:t>The Effects of Color on Gendered Perceptions of a Product</a:t>
            </a:r>
          </a:p>
        </p:txBody>
      </p:sp>
    </p:spTree>
    <p:extLst>
      <p:ext uri="{BB962C8B-B14F-4D97-AF65-F5344CB8AC3E}">
        <p14:creationId xmlns:p14="http://schemas.microsoft.com/office/powerpoint/2010/main" val="1951898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0AB3-BD5E-4619-97D2-C6B986C160B4}"/>
              </a:ext>
            </a:extLst>
          </p:cNvPr>
          <p:cNvSpPr>
            <a:spLocks noGrp="1"/>
          </p:cNvSpPr>
          <p:nvPr>
            <p:ph type="title"/>
          </p:nvPr>
        </p:nvSpPr>
        <p:spPr/>
        <p:txBody>
          <a:bodyPr/>
          <a:lstStyle/>
          <a:p>
            <a:pPr algn="ctr"/>
            <a:r>
              <a:rPr lang="en-US" dirty="0">
                <a:solidFill>
                  <a:schemeClr val="tx1"/>
                </a:solidFill>
              </a:rPr>
              <a:t>Hypothesis #2</a:t>
            </a:r>
          </a:p>
        </p:txBody>
      </p:sp>
      <p:graphicFrame>
        <p:nvGraphicFramePr>
          <p:cNvPr id="7" name="Content Placeholder 6">
            <a:extLst>
              <a:ext uri="{FF2B5EF4-FFF2-40B4-BE49-F238E27FC236}">
                <a16:creationId xmlns:a16="http://schemas.microsoft.com/office/drawing/2014/main" id="{6F64BF29-620C-414D-AA03-629C22B5FC20}"/>
              </a:ext>
            </a:extLst>
          </p:cNvPr>
          <p:cNvGraphicFramePr>
            <a:graphicFrameLocks noGrp="1"/>
          </p:cNvGraphicFramePr>
          <p:nvPr>
            <p:ph sz="half" idx="2"/>
            <p:extLst>
              <p:ext uri="{D42A27DB-BD31-4B8C-83A1-F6EECF244321}">
                <p14:modId xmlns:p14="http://schemas.microsoft.com/office/powerpoint/2010/main" val="3994828074"/>
              </p:ext>
            </p:extLst>
          </p:nvPr>
        </p:nvGraphicFramePr>
        <p:xfrm>
          <a:off x="1006475" y="2379663"/>
          <a:ext cx="4875213" cy="341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id="{D71F9925-E828-40F2-A7CE-A67642ABC8BD}"/>
              </a:ext>
            </a:extLst>
          </p:cNvPr>
          <p:cNvGraphicFramePr>
            <a:graphicFrameLocks noGrp="1"/>
          </p:cNvGraphicFramePr>
          <p:nvPr>
            <p:ph sz="quarter" idx="4"/>
            <p:extLst>
              <p:ext uri="{D42A27DB-BD31-4B8C-83A1-F6EECF244321}">
                <p14:modId xmlns:p14="http://schemas.microsoft.com/office/powerpoint/2010/main" val="3585938734"/>
              </p:ext>
            </p:extLst>
          </p:nvPr>
        </p:nvGraphicFramePr>
        <p:xfrm>
          <a:off x="6294438" y="2379663"/>
          <a:ext cx="4895850" cy="3411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rrow: Right 8">
            <a:extLst>
              <a:ext uri="{FF2B5EF4-FFF2-40B4-BE49-F238E27FC236}">
                <a16:creationId xmlns:a16="http://schemas.microsoft.com/office/drawing/2014/main" id="{D262EA97-1BB9-4156-A82B-0686AA24C677}"/>
              </a:ext>
            </a:extLst>
          </p:cNvPr>
          <p:cNvSpPr/>
          <p:nvPr/>
        </p:nvSpPr>
        <p:spPr>
          <a:xfrm>
            <a:off x="5390903" y="38433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E69D0A-BB77-40D4-A23D-70606D79F4E4}"/>
              </a:ext>
            </a:extLst>
          </p:cNvPr>
          <p:cNvSpPr txBox="1"/>
          <p:nvPr/>
        </p:nvSpPr>
        <p:spPr>
          <a:xfrm>
            <a:off x="2720165" y="1917998"/>
            <a:ext cx="1447832" cy="461665"/>
          </a:xfrm>
          <a:prstGeom prst="rect">
            <a:avLst/>
          </a:prstGeom>
          <a:noFill/>
        </p:spPr>
        <p:txBody>
          <a:bodyPr wrap="none" rtlCol="0">
            <a:spAutoFit/>
          </a:bodyPr>
          <a:lstStyle/>
          <a:p>
            <a:r>
              <a:rPr lang="en-US" sz="2400" dirty="0"/>
              <a:t>Rationale</a:t>
            </a:r>
          </a:p>
        </p:txBody>
      </p:sp>
      <p:sp>
        <p:nvSpPr>
          <p:cNvPr id="15" name="TextBox 14">
            <a:extLst>
              <a:ext uri="{FF2B5EF4-FFF2-40B4-BE49-F238E27FC236}">
                <a16:creationId xmlns:a16="http://schemas.microsoft.com/office/drawing/2014/main" id="{35447CB6-0731-42E5-8B3B-D9618540C09B}"/>
              </a:ext>
            </a:extLst>
          </p:cNvPr>
          <p:cNvSpPr txBox="1"/>
          <p:nvPr/>
        </p:nvSpPr>
        <p:spPr>
          <a:xfrm>
            <a:off x="8024005" y="1917998"/>
            <a:ext cx="1646605" cy="461665"/>
          </a:xfrm>
          <a:prstGeom prst="rect">
            <a:avLst/>
          </a:prstGeom>
          <a:noFill/>
        </p:spPr>
        <p:txBody>
          <a:bodyPr wrap="none" rtlCol="0">
            <a:spAutoFit/>
          </a:bodyPr>
          <a:lstStyle/>
          <a:p>
            <a:r>
              <a:rPr lang="en-US" sz="2400" dirty="0"/>
              <a:t>Hypothesis</a:t>
            </a:r>
          </a:p>
        </p:txBody>
      </p:sp>
    </p:spTree>
    <p:extLst>
      <p:ext uri="{BB962C8B-B14F-4D97-AF65-F5344CB8AC3E}">
        <p14:creationId xmlns:p14="http://schemas.microsoft.com/office/powerpoint/2010/main" val="358907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3D0CCB0-C532-4409-AD98-CF28B78EC222}"/>
                                            </p:graphicEl>
                                          </p:spTgt>
                                        </p:tgtEl>
                                        <p:attrNameLst>
                                          <p:attrName>style.visibility</p:attrName>
                                        </p:attrNameLst>
                                      </p:cBhvr>
                                      <p:to>
                                        <p:strVal val="visible"/>
                                      </p:to>
                                    </p:set>
                                    <p:animEffect transition="in" filter="fade">
                                      <p:cBhvr>
                                        <p:cTn id="12" dur="500"/>
                                        <p:tgtEl>
                                          <p:spTgt spid="7">
                                            <p:graphicEl>
                                              <a:dgm id="{D3D0CCB0-C532-4409-AD98-CF28B78EC22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3C95707A-6A5F-4727-9CD5-37A25747F288}"/>
                                            </p:graphicEl>
                                          </p:spTgt>
                                        </p:tgtEl>
                                        <p:attrNameLst>
                                          <p:attrName>style.visibility</p:attrName>
                                        </p:attrNameLst>
                                      </p:cBhvr>
                                      <p:to>
                                        <p:strVal val="visible"/>
                                      </p:to>
                                    </p:set>
                                    <p:animEffect transition="in" filter="fade">
                                      <p:cBhvr>
                                        <p:cTn id="17" dur="500"/>
                                        <p:tgtEl>
                                          <p:spTgt spid="7">
                                            <p:graphicEl>
                                              <a:dgm id="{3C95707A-6A5F-4727-9CD5-37A25747F28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AsOne/>
      </p:bldGraphic>
      <p:bldP spid="9" grpId="0" animBg="1"/>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9EAE-1E5D-4804-9086-2FD4C66DD335}"/>
              </a:ext>
            </a:extLst>
          </p:cNvPr>
          <p:cNvSpPr>
            <a:spLocks noGrp="1"/>
          </p:cNvSpPr>
          <p:nvPr>
            <p:ph type="title"/>
          </p:nvPr>
        </p:nvSpPr>
        <p:spPr/>
        <p:txBody>
          <a:bodyPr/>
          <a:lstStyle/>
          <a:p>
            <a:r>
              <a:rPr lang="en-US" dirty="0">
                <a:solidFill>
                  <a:schemeClr val="tx1"/>
                </a:solidFill>
              </a:rPr>
              <a:t>Hypothesis #3</a:t>
            </a:r>
          </a:p>
        </p:txBody>
      </p:sp>
      <p:graphicFrame>
        <p:nvGraphicFramePr>
          <p:cNvPr id="7" name="Content Placeholder 6">
            <a:extLst>
              <a:ext uri="{FF2B5EF4-FFF2-40B4-BE49-F238E27FC236}">
                <a16:creationId xmlns:a16="http://schemas.microsoft.com/office/drawing/2014/main" id="{4794D11B-D4DC-4CDE-B808-BB137A6930D6}"/>
              </a:ext>
            </a:extLst>
          </p:cNvPr>
          <p:cNvGraphicFramePr>
            <a:graphicFrameLocks noGrp="1"/>
          </p:cNvGraphicFramePr>
          <p:nvPr>
            <p:ph sz="half" idx="2"/>
            <p:extLst>
              <p:ext uri="{D42A27DB-BD31-4B8C-83A1-F6EECF244321}">
                <p14:modId xmlns:p14="http://schemas.microsoft.com/office/powerpoint/2010/main" val="3408160269"/>
              </p:ext>
            </p:extLst>
          </p:nvPr>
        </p:nvGraphicFramePr>
        <p:xfrm>
          <a:off x="1006475" y="2379663"/>
          <a:ext cx="4875213" cy="341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id="{820AAAC6-FFCE-4AFC-935D-56A9C764B9EB}"/>
              </a:ext>
            </a:extLst>
          </p:cNvPr>
          <p:cNvGraphicFramePr>
            <a:graphicFrameLocks noGrp="1"/>
          </p:cNvGraphicFramePr>
          <p:nvPr>
            <p:ph sz="quarter" idx="4"/>
            <p:extLst>
              <p:ext uri="{D42A27DB-BD31-4B8C-83A1-F6EECF244321}">
                <p14:modId xmlns:p14="http://schemas.microsoft.com/office/powerpoint/2010/main" val="4028332870"/>
              </p:ext>
            </p:extLst>
          </p:nvPr>
        </p:nvGraphicFramePr>
        <p:xfrm>
          <a:off x="6294438" y="2379663"/>
          <a:ext cx="4895850" cy="3411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rrow: Right 8">
            <a:extLst>
              <a:ext uri="{FF2B5EF4-FFF2-40B4-BE49-F238E27FC236}">
                <a16:creationId xmlns:a16="http://schemas.microsoft.com/office/drawing/2014/main" id="{FA2B4C98-DACA-4904-B88F-697B5A7D9696}"/>
              </a:ext>
            </a:extLst>
          </p:cNvPr>
          <p:cNvSpPr/>
          <p:nvPr/>
        </p:nvSpPr>
        <p:spPr>
          <a:xfrm>
            <a:off x="5500688" y="3812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D63B8D-7261-40C1-A9AE-D0E3E902FA23}"/>
              </a:ext>
            </a:extLst>
          </p:cNvPr>
          <p:cNvSpPr txBox="1"/>
          <p:nvPr/>
        </p:nvSpPr>
        <p:spPr>
          <a:xfrm>
            <a:off x="2720165" y="1917699"/>
            <a:ext cx="1447832" cy="461665"/>
          </a:xfrm>
          <a:prstGeom prst="rect">
            <a:avLst/>
          </a:prstGeom>
          <a:noFill/>
        </p:spPr>
        <p:txBody>
          <a:bodyPr wrap="none" rtlCol="0">
            <a:spAutoFit/>
          </a:bodyPr>
          <a:lstStyle/>
          <a:p>
            <a:r>
              <a:rPr lang="en-US" sz="2400" dirty="0"/>
              <a:t>Rationale</a:t>
            </a:r>
          </a:p>
        </p:txBody>
      </p:sp>
      <p:sp>
        <p:nvSpPr>
          <p:cNvPr id="15" name="TextBox 14">
            <a:extLst>
              <a:ext uri="{FF2B5EF4-FFF2-40B4-BE49-F238E27FC236}">
                <a16:creationId xmlns:a16="http://schemas.microsoft.com/office/drawing/2014/main" id="{F00DA666-CE04-4274-A449-E6F3173BB500}"/>
              </a:ext>
            </a:extLst>
          </p:cNvPr>
          <p:cNvSpPr txBox="1"/>
          <p:nvPr/>
        </p:nvSpPr>
        <p:spPr>
          <a:xfrm>
            <a:off x="8024005" y="1904998"/>
            <a:ext cx="1646605" cy="461665"/>
          </a:xfrm>
          <a:prstGeom prst="rect">
            <a:avLst/>
          </a:prstGeom>
          <a:noFill/>
        </p:spPr>
        <p:txBody>
          <a:bodyPr wrap="none" rtlCol="0">
            <a:spAutoFit/>
          </a:bodyPr>
          <a:lstStyle/>
          <a:p>
            <a:r>
              <a:rPr lang="en-US" sz="2400" dirty="0"/>
              <a:t>Hypothesis</a:t>
            </a:r>
          </a:p>
        </p:txBody>
      </p:sp>
    </p:spTree>
    <p:extLst>
      <p:ext uri="{BB962C8B-B14F-4D97-AF65-F5344CB8AC3E}">
        <p14:creationId xmlns:p14="http://schemas.microsoft.com/office/powerpoint/2010/main" val="21038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3F137DB-7316-4548-B5A8-669922E2751B}"/>
                                            </p:graphicEl>
                                          </p:spTgt>
                                        </p:tgtEl>
                                        <p:attrNameLst>
                                          <p:attrName>style.visibility</p:attrName>
                                        </p:attrNameLst>
                                      </p:cBhvr>
                                      <p:to>
                                        <p:strVal val="visible"/>
                                      </p:to>
                                    </p:set>
                                    <p:animEffect transition="in" filter="fade">
                                      <p:cBhvr>
                                        <p:cTn id="12" dur="500"/>
                                        <p:tgtEl>
                                          <p:spTgt spid="7">
                                            <p:graphicEl>
                                              <a:dgm id="{D3F137DB-7316-4548-B5A8-669922E275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53BA1567-A190-4B8A-BBE5-9B0CE8C06535}"/>
                                            </p:graphicEl>
                                          </p:spTgt>
                                        </p:tgtEl>
                                        <p:attrNameLst>
                                          <p:attrName>style.visibility</p:attrName>
                                        </p:attrNameLst>
                                      </p:cBhvr>
                                      <p:to>
                                        <p:strVal val="visible"/>
                                      </p:to>
                                    </p:set>
                                    <p:animEffect transition="in" filter="fade">
                                      <p:cBhvr>
                                        <p:cTn id="17" dur="500"/>
                                        <p:tgtEl>
                                          <p:spTgt spid="7">
                                            <p:graphicEl>
                                              <a:dgm id="{53BA1567-A190-4B8A-BBE5-9B0CE8C0653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AsOne/>
      </p:bldGraphic>
      <p:bldP spid="9"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B042-F6B7-47EA-8359-6D52CE617DAE}"/>
              </a:ext>
            </a:extLst>
          </p:cNvPr>
          <p:cNvSpPr>
            <a:spLocks noGrp="1"/>
          </p:cNvSpPr>
          <p:nvPr>
            <p:ph type="title"/>
          </p:nvPr>
        </p:nvSpPr>
        <p:spPr/>
        <p:txBody>
          <a:bodyPr>
            <a:normAutofit fontScale="90000"/>
          </a:bodyPr>
          <a:lstStyle/>
          <a:p>
            <a:pPr algn="ctr"/>
            <a:r>
              <a:rPr lang="en-US" dirty="0">
                <a:solidFill>
                  <a:schemeClr val="tx1"/>
                </a:solidFill>
              </a:rPr>
              <a:t>Hypothesis #4</a:t>
            </a:r>
            <a:br>
              <a:rPr lang="en-US" dirty="0">
                <a:solidFill>
                  <a:schemeClr val="tx1"/>
                </a:solidFill>
              </a:rPr>
            </a:br>
            <a:endParaRPr lang="en-US" dirty="0">
              <a:solidFill>
                <a:schemeClr val="tx1"/>
              </a:solidFill>
            </a:endParaRPr>
          </a:p>
        </p:txBody>
      </p:sp>
      <p:graphicFrame>
        <p:nvGraphicFramePr>
          <p:cNvPr id="7" name="Content Placeholder 6">
            <a:extLst>
              <a:ext uri="{FF2B5EF4-FFF2-40B4-BE49-F238E27FC236}">
                <a16:creationId xmlns:a16="http://schemas.microsoft.com/office/drawing/2014/main" id="{BA849E9D-962A-4CAD-8502-C18BE1C98871}"/>
              </a:ext>
            </a:extLst>
          </p:cNvPr>
          <p:cNvGraphicFramePr>
            <a:graphicFrameLocks noGrp="1"/>
          </p:cNvGraphicFramePr>
          <p:nvPr>
            <p:ph sz="half" idx="2"/>
            <p:extLst>
              <p:ext uri="{D42A27DB-BD31-4B8C-83A1-F6EECF244321}">
                <p14:modId xmlns:p14="http://schemas.microsoft.com/office/powerpoint/2010/main" val="340749295"/>
              </p:ext>
            </p:extLst>
          </p:nvPr>
        </p:nvGraphicFramePr>
        <p:xfrm>
          <a:off x="1006475" y="2379663"/>
          <a:ext cx="4875213" cy="341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a:extLst>
              <a:ext uri="{FF2B5EF4-FFF2-40B4-BE49-F238E27FC236}">
                <a16:creationId xmlns:a16="http://schemas.microsoft.com/office/drawing/2014/main" id="{31CDC7F0-0160-49A2-9C8C-9AC112DD0F8B}"/>
              </a:ext>
            </a:extLst>
          </p:cNvPr>
          <p:cNvGraphicFramePr>
            <a:graphicFrameLocks noGrp="1"/>
          </p:cNvGraphicFramePr>
          <p:nvPr>
            <p:ph sz="quarter" idx="4"/>
            <p:extLst>
              <p:ext uri="{D42A27DB-BD31-4B8C-83A1-F6EECF244321}">
                <p14:modId xmlns:p14="http://schemas.microsoft.com/office/powerpoint/2010/main" val="2674653153"/>
              </p:ext>
            </p:extLst>
          </p:nvPr>
        </p:nvGraphicFramePr>
        <p:xfrm>
          <a:off x="6294438" y="2379663"/>
          <a:ext cx="4895850" cy="3411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Arrow: Right 7">
            <a:extLst>
              <a:ext uri="{FF2B5EF4-FFF2-40B4-BE49-F238E27FC236}">
                <a16:creationId xmlns:a16="http://schemas.microsoft.com/office/drawing/2014/main" id="{0A65AA16-C55C-4A95-91DC-1DB0683F63CC}"/>
              </a:ext>
            </a:extLst>
          </p:cNvPr>
          <p:cNvSpPr/>
          <p:nvPr/>
        </p:nvSpPr>
        <p:spPr>
          <a:xfrm>
            <a:off x="5606796" y="3784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92103A6-8522-43D2-B461-9AB510FF1CFD}"/>
              </a:ext>
            </a:extLst>
          </p:cNvPr>
          <p:cNvSpPr txBox="1"/>
          <p:nvPr/>
        </p:nvSpPr>
        <p:spPr>
          <a:xfrm>
            <a:off x="2720165" y="1917998"/>
            <a:ext cx="1447832" cy="461665"/>
          </a:xfrm>
          <a:prstGeom prst="rect">
            <a:avLst/>
          </a:prstGeom>
          <a:noFill/>
        </p:spPr>
        <p:txBody>
          <a:bodyPr wrap="none" rtlCol="0">
            <a:spAutoFit/>
          </a:bodyPr>
          <a:lstStyle/>
          <a:p>
            <a:r>
              <a:rPr lang="en-US" sz="2400" dirty="0"/>
              <a:t>Rationale</a:t>
            </a:r>
          </a:p>
        </p:txBody>
      </p:sp>
      <p:sp>
        <p:nvSpPr>
          <p:cNvPr id="15" name="TextBox 14">
            <a:extLst>
              <a:ext uri="{FF2B5EF4-FFF2-40B4-BE49-F238E27FC236}">
                <a16:creationId xmlns:a16="http://schemas.microsoft.com/office/drawing/2014/main" id="{83B16ABA-B787-45CC-9B71-5677413B78D1}"/>
              </a:ext>
            </a:extLst>
          </p:cNvPr>
          <p:cNvSpPr txBox="1"/>
          <p:nvPr/>
        </p:nvSpPr>
        <p:spPr>
          <a:xfrm>
            <a:off x="8024005" y="1917998"/>
            <a:ext cx="1646605" cy="461665"/>
          </a:xfrm>
          <a:prstGeom prst="rect">
            <a:avLst/>
          </a:prstGeom>
          <a:noFill/>
        </p:spPr>
        <p:txBody>
          <a:bodyPr wrap="none" rtlCol="0">
            <a:spAutoFit/>
          </a:bodyPr>
          <a:lstStyle/>
          <a:p>
            <a:r>
              <a:rPr lang="en-US" sz="2400" dirty="0"/>
              <a:t>Hypothesis</a:t>
            </a:r>
          </a:p>
        </p:txBody>
      </p:sp>
    </p:spTree>
    <p:extLst>
      <p:ext uri="{BB962C8B-B14F-4D97-AF65-F5344CB8AC3E}">
        <p14:creationId xmlns:p14="http://schemas.microsoft.com/office/powerpoint/2010/main" val="154792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2799AF8-4699-40F3-A424-14540840EF88}"/>
                                            </p:graphicEl>
                                          </p:spTgt>
                                        </p:tgtEl>
                                        <p:attrNameLst>
                                          <p:attrName>style.visibility</p:attrName>
                                        </p:attrNameLst>
                                      </p:cBhvr>
                                      <p:to>
                                        <p:strVal val="visible"/>
                                      </p:to>
                                    </p:set>
                                    <p:animEffect transition="in" filter="fade">
                                      <p:cBhvr>
                                        <p:cTn id="12" dur="500"/>
                                        <p:tgtEl>
                                          <p:spTgt spid="7">
                                            <p:graphicEl>
                                              <a:dgm id="{02799AF8-4699-40F3-A424-14540840EF8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BDB0856E-92FE-44EA-B53F-25073DABA24B}"/>
                                            </p:graphicEl>
                                          </p:spTgt>
                                        </p:tgtEl>
                                        <p:attrNameLst>
                                          <p:attrName>style.visibility</p:attrName>
                                        </p:attrNameLst>
                                      </p:cBhvr>
                                      <p:to>
                                        <p:strVal val="visible"/>
                                      </p:to>
                                    </p:set>
                                    <p:animEffect transition="in" filter="fade">
                                      <p:cBhvr>
                                        <p:cTn id="17" dur="500"/>
                                        <p:tgtEl>
                                          <p:spTgt spid="7">
                                            <p:graphicEl>
                                              <a:dgm id="{BDB0856E-92FE-44EA-B53F-25073DABA24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9" grpId="0">
        <p:bldAsOne/>
      </p:bldGraphic>
      <p:bldP spid="8"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8FCC-B9A9-45F8-8078-05C53A232B85}"/>
              </a:ext>
            </a:extLst>
          </p:cNvPr>
          <p:cNvSpPr>
            <a:spLocks noGrp="1"/>
          </p:cNvSpPr>
          <p:nvPr>
            <p:ph type="title"/>
          </p:nvPr>
        </p:nvSpPr>
        <p:spPr/>
        <p:txBody>
          <a:bodyPr/>
          <a:lstStyle/>
          <a:p>
            <a:r>
              <a:rPr lang="en-US" dirty="0"/>
              <a:t>Methods: Subjects</a:t>
            </a:r>
          </a:p>
        </p:txBody>
      </p:sp>
      <p:graphicFrame>
        <p:nvGraphicFramePr>
          <p:cNvPr id="10" name="Content Placeholder 9">
            <a:extLst>
              <a:ext uri="{FF2B5EF4-FFF2-40B4-BE49-F238E27FC236}">
                <a16:creationId xmlns:a16="http://schemas.microsoft.com/office/drawing/2014/main" id="{EAA27C41-8125-413F-8EDD-59D773A860C6}"/>
              </a:ext>
            </a:extLst>
          </p:cNvPr>
          <p:cNvGraphicFramePr>
            <a:graphicFrameLocks noGrp="1"/>
          </p:cNvGraphicFramePr>
          <p:nvPr>
            <p:ph idx="1"/>
            <p:extLst>
              <p:ext uri="{D42A27DB-BD31-4B8C-83A1-F6EECF244321}">
                <p14:modId xmlns:p14="http://schemas.microsoft.com/office/powerpoint/2010/main" val="1766865179"/>
              </p:ext>
            </p:extLst>
          </p:nvPr>
        </p:nvGraphicFramePr>
        <p:xfrm>
          <a:off x="1549401" y="2101850"/>
          <a:ext cx="2539999" cy="265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23CD7D7D-339F-4DB3-A9E5-8BBF1A2A7B0B}"/>
              </a:ext>
            </a:extLst>
          </p:cNvPr>
          <p:cNvGraphicFramePr/>
          <p:nvPr>
            <p:extLst>
              <p:ext uri="{D42A27DB-BD31-4B8C-83A1-F6EECF244321}">
                <p14:modId xmlns:p14="http://schemas.microsoft.com/office/powerpoint/2010/main" val="1243425303"/>
              </p:ext>
            </p:extLst>
          </p:nvPr>
        </p:nvGraphicFramePr>
        <p:xfrm>
          <a:off x="4458726" y="1981200"/>
          <a:ext cx="3467100" cy="27093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C9E666A4-1D9B-47C5-8744-069922BD5C2C}"/>
              </a:ext>
            </a:extLst>
          </p:cNvPr>
          <p:cNvGraphicFramePr/>
          <p:nvPr>
            <p:extLst>
              <p:ext uri="{D42A27DB-BD31-4B8C-83A1-F6EECF244321}">
                <p14:modId xmlns:p14="http://schemas.microsoft.com/office/powerpoint/2010/main" val="3308273872"/>
              </p:ext>
            </p:extLst>
          </p:nvPr>
        </p:nvGraphicFramePr>
        <p:xfrm>
          <a:off x="8102602" y="2101850"/>
          <a:ext cx="2539997" cy="25886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TextBox 12">
            <a:extLst>
              <a:ext uri="{FF2B5EF4-FFF2-40B4-BE49-F238E27FC236}">
                <a16:creationId xmlns:a16="http://schemas.microsoft.com/office/drawing/2014/main" id="{BB2BD593-0F42-496C-8B4C-CE7BE93D3426}"/>
              </a:ext>
            </a:extLst>
          </p:cNvPr>
          <p:cNvSpPr txBox="1"/>
          <p:nvPr/>
        </p:nvSpPr>
        <p:spPr>
          <a:xfrm>
            <a:off x="5529464" y="4907017"/>
            <a:ext cx="1122423" cy="369332"/>
          </a:xfrm>
          <a:prstGeom prst="rect">
            <a:avLst/>
          </a:prstGeom>
          <a:noFill/>
        </p:spPr>
        <p:txBody>
          <a:bodyPr wrap="none" rtlCol="0">
            <a:spAutoFit/>
          </a:bodyPr>
          <a:lstStyle/>
          <a:p>
            <a:r>
              <a:rPr lang="en-US" b="1" u="sng" dirty="0"/>
              <a:t>Ethnicity</a:t>
            </a:r>
          </a:p>
        </p:txBody>
      </p:sp>
      <p:sp>
        <p:nvSpPr>
          <p:cNvPr id="14" name="TextBox 13">
            <a:extLst>
              <a:ext uri="{FF2B5EF4-FFF2-40B4-BE49-F238E27FC236}">
                <a16:creationId xmlns:a16="http://schemas.microsoft.com/office/drawing/2014/main" id="{F6AEFF66-19F5-4C3A-AE95-3C39BD9FEFF0}"/>
              </a:ext>
            </a:extLst>
          </p:cNvPr>
          <p:cNvSpPr txBox="1"/>
          <p:nvPr/>
        </p:nvSpPr>
        <p:spPr>
          <a:xfrm>
            <a:off x="2819400" y="5276349"/>
            <a:ext cx="3784498" cy="1200329"/>
          </a:xfrm>
          <a:prstGeom prst="rect">
            <a:avLst/>
          </a:prstGeom>
          <a:noFill/>
        </p:spPr>
        <p:txBody>
          <a:bodyPr wrap="none" rtlCol="0">
            <a:spAutoFit/>
          </a:bodyPr>
          <a:lstStyle/>
          <a:p>
            <a:r>
              <a:rPr lang="en-US" dirty="0"/>
              <a:t>White – 142</a:t>
            </a:r>
          </a:p>
          <a:p>
            <a:r>
              <a:rPr lang="en-US" dirty="0"/>
              <a:t>Black/African American – 2</a:t>
            </a:r>
          </a:p>
          <a:p>
            <a:r>
              <a:rPr lang="en-US" dirty="0"/>
              <a:t>Hispanic/Latino – 22</a:t>
            </a:r>
          </a:p>
          <a:p>
            <a:r>
              <a:rPr lang="en-US" dirty="0"/>
              <a:t>American Indian/Alaskan Native - 2</a:t>
            </a:r>
          </a:p>
        </p:txBody>
      </p:sp>
      <p:sp>
        <p:nvSpPr>
          <p:cNvPr id="16" name="TextBox 15">
            <a:extLst>
              <a:ext uri="{FF2B5EF4-FFF2-40B4-BE49-F238E27FC236}">
                <a16:creationId xmlns:a16="http://schemas.microsoft.com/office/drawing/2014/main" id="{851BF353-4877-4E02-8CD5-C7C62EF61917}"/>
              </a:ext>
            </a:extLst>
          </p:cNvPr>
          <p:cNvSpPr txBox="1"/>
          <p:nvPr/>
        </p:nvSpPr>
        <p:spPr>
          <a:xfrm>
            <a:off x="6651887" y="5276349"/>
            <a:ext cx="3808094" cy="923330"/>
          </a:xfrm>
          <a:prstGeom prst="rect">
            <a:avLst/>
          </a:prstGeom>
          <a:noFill/>
        </p:spPr>
        <p:txBody>
          <a:bodyPr wrap="none" rtlCol="0">
            <a:spAutoFit/>
          </a:bodyPr>
          <a:lstStyle/>
          <a:p>
            <a:r>
              <a:rPr lang="en-US" dirty="0"/>
              <a:t>Asian – 12</a:t>
            </a:r>
          </a:p>
          <a:p>
            <a:r>
              <a:rPr lang="en-US" dirty="0"/>
              <a:t>Native Hawaiian/Pacific Islander – 1</a:t>
            </a:r>
          </a:p>
          <a:p>
            <a:r>
              <a:rPr lang="en-US" dirty="0"/>
              <a:t>Other - 6</a:t>
            </a:r>
          </a:p>
        </p:txBody>
      </p:sp>
    </p:spTree>
    <p:extLst>
      <p:ext uri="{BB962C8B-B14F-4D97-AF65-F5344CB8AC3E}">
        <p14:creationId xmlns:p14="http://schemas.microsoft.com/office/powerpoint/2010/main" val="32150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12" grpId="0">
        <p:bldAsOne/>
      </p:bldGraphic>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EC9A-406D-4FCE-A8B2-DA2AB891CFCF}"/>
              </a:ext>
            </a:extLst>
          </p:cNvPr>
          <p:cNvSpPr>
            <a:spLocks noGrp="1"/>
          </p:cNvSpPr>
          <p:nvPr>
            <p:ph type="title"/>
          </p:nvPr>
        </p:nvSpPr>
        <p:spPr/>
        <p:txBody>
          <a:bodyPr/>
          <a:lstStyle/>
          <a:p>
            <a:r>
              <a:rPr lang="en-US" dirty="0"/>
              <a:t>Methods: Design</a:t>
            </a:r>
          </a:p>
        </p:txBody>
      </p:sp>
      <p:graphicFrame>
        <p:nvGraphicFramePr>
          <p:cNvPr id="4" name="Content Placeholder 3">
            <a:extLst>
              <a:ext uri="{FF2B5EF4-FFF2-40B4-BE49-F238E27FC236}">
                <a16:creationId xmlns:a16="http://schemas.microsoft.com/office/drawing/2014/main" id="{B770BC26-89CC-4511-92B4-BFB4C6817970}"/>
              </a:ext>
            </a:extLst>
          </p:cNvPr>
          <p:cNvGraphicFramePr>
            <a:graphicFrameLocks noGrp="1"/>
          </p:cNvGraphicFramePr>
          <p:nvPr>
            <p:ph idx="1"/>
            <p:extLst>
              <p:ext uri="{D42A27DB-BD31-4B8C-83A1-F6EECF244321}">
                <p14:modId xmlns:p14="http://schemas.microsoft.com/office/powerpoint/2010/main" val="3280158990"/>
              </p:ext>
            </p:extLst>
          </p:nvPr>
        </p:nvGraphicFramePr>
        <p:xfrm>
          <a:off x="3594100" y="2509349"/>
          <a:ext cx="6988176" cy="2062797"/>
        </p:xfrm>
        <a:graphic>
          <a:graphicData uri="http://schemas.openxmlformats.org/drawingml/2006/table">
            <a:tbl>
              <a:tblPr firstRow="1" bandRow="1">
                <a:solidFill>
                  <a:schemeClr val="bg2"/>
                </a:solidFill>
                <a:tableStyleId>{5C22544A-7EE6-4342-B048-85BDC9FD1C3A}</a:tableStyleId>
              </a:tblPr>
              <a:tblGrid>
                <a:gridCol w="1747044">
                  <a:extLst>
                    <a:ext uri="{9D8B030D-6E8A-4147-A177-3AD203B41FA5}">
                      <a16:colId xmlns:a16="http://schemas.microsoft.com/office/drawing/2014/main" val="64003905"/>
                    </a:ext>
                  </a:extLst>
                </a:gridCol>
                <a:gridCol w="873522">
                  <a:extLst>
                    <a:ext uri="{9D8B030D-6E8A-4147-A177-3AD203B41FA5}">
                      <a16:colId xmlns:a16="http://schemas.microsoft.com/office/drawing/2014/main" val="3542984426"/>
                    </a:ext>
                  </a:extLst>
                </a:gridCol>
                <a:gridCol w="873522">
                  <a:extLst>
                    <a:ext uri="{9D8B030D-6E8A-4147-A177-3AD203B41FA5}">
                      <a16:colId xmlns:a16="http://schemas.microsoft.com/office/drawing/2014/main" val="3221128429"/>
                    </a:ext>
                  </a:extLst>
                </a:gridCol>
                <a:gridCol w="873522">
                  <a:extLst>
                    <a:ext uri="{9D8B030D-6E8A-4147-A177-3AD203B41FA5}">
                      <a16:colId xmlns:a16="http://schemas.microsoft.com/office/drawing/2014/main" val="446124654"/>
                    </a:ext>
                  </a:extLst>
                </a:gridCol>
                <a:gridCol w="873522">
                  <a:extLst>
                    <a:ext uri="{9D8B030D-6E8A-4147-A177-3AD203B41FA5}">
                      <a16:colId xmlns:a16="http://schemas.microsoft.com/office/drawing/2014/main" val="1065237083"/>
                    </a:ext>
                  </a:extLst>
                </a:gridCol>
                <a:gridCol w="873522">
                  <a:extLst>
                    <a:ext uri="{9D8B030D-6E8A-4147-A177-3AD203B41FA5}">
                      <a16:colId xmlns:a16="http://schemas.microsoft.com/office/drawing/2014/main" val="3699036860"/>
                    </a:ext>
                  </a:extLst>
                </a:gridCol>
                <a:gridCol w="873522">
                  <a:extLst>
                    <a:ext uri="{9D8B030D-6E8A-4147-A177-3AD203B41FA5}">
                      <a16:colId xmlns:a16="http://schemas.microsoft.com/office/drawing/2014/main" val="3735931175"/>
                    </a:ext>
                  </a:extLst>
                </a:gridCol>
              </a:tblGrid>
              <a:tr h="565679">
                <a:tc rowSpan="2">
                  <a:txBody>
                    <a:bodyPr/>
                    <a:lstStyle/>
                    <a:p>
                      <a:endParaRPr lang="en-US" dirty="0">
                        <a:solidFill>
                          <a:sysClr val="windowText" lastClr="000000"/>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r>
                        <a:rPr lang="en-US" dirty="0">
                          <a:solidFill>
                            <a:sysClr val="windowText" lastClr="000000"/>
                          </a:solidFill>
                        </a:rPr>
                        <a:t>         Blue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solidFill>
                            <a:sysClr val="windowText" lastClr="000000"/>
                          </a:solidFill>
                        </a:rPr>
                        <a:t>       White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solidFill>
                            <a:sysClr val="windowText" lastClr="000000"/>
                          </a:solidFill>
                        </a:rPr>
                        <a:t>         Pink</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78546207"/>
                  </a:ext>
                </a:extLst>
              </a:tr>
              <a:tr h="315872">
                <a:tc vMerge="1">
                  <a:txBody>
                    <a:bodyPr/>
                    <a:lstStyle/>
                    <a:p>
                      <a:endParaRPr lang="en-US" dirty="0"/>
                    </a:p>
                  </a:txBody>
                  <a:tcPr/>
                </a:tc>
                <a:tc>
                  <a:txBody>
                    <a:bodyPr/>
                    <a:lstStyle/>
                    <a:p>
                      <a:r>
                        <a:rPr lang="en-US" dirty="0">
                          <a:solidFill>
                            <a:sysClr val="windowText" lastClr="000000"/>
                          </a:solidFill>
                        </a:rPr>
                        <a:t>   P1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solidFill>
                            <a:sysClr val="windowText" lastClr="000000"/>
                          </a:solidFill>
                        </a:rPr>
                        <a:t>   P2</a:t>
                      </a:r>
                    </a:p>
                  </a:txBody>
                  <a:tcPr>
                    <a:lnL w="12700" cap="flat" cmpd="sng" algn="ctr">
                      <a:solidFill>
                        <a:schemeClr val="bg2"/>
                      </a:solidFill>
                      <a:prstDash val="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solidFill>
                            <a:sysClr val="windowText" lastClr="000000"/>
                          </a:solidFill>
                        </a:rPr>
                        <a:t>   P1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solidFill>
                            <a:sysClr val="windowText" lastClr="000000"/>
                          </a:solidFill>
                        </a:rPr>
                        <a:t>   P2</a:t>
                      </a:r>
                    </a:p>
                  </a:txBody>
                  <a:tcPr>
                    <a:lnL w="12700" cap="flat" cmpd="sng" algn="ctr">
                      <a:solidFill>
                        <a:schemeClr val="bg2"/>
                      </a:solidFill>
                      <a:prstDash val="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solidFill>
                            <a:sysClr val="windowText" lastClr="000000"/>
                          </a:solidFill>
                        </a:rPr>
                        <a:t>   P1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solidFill>
                            <a:sysClr val="windowText" lastClr="000000"/>
                          </a:solidFill>
                        </a:rPr>
                        <a:t>   P2</a:t>
                      </a:r>
                    </a:p>
                  </a:txBody>
                  <a:tcPr>
                    <a:lnL w="12700" cap="flat" cmpd="sng" algn="ctr">
                      <a:solidFill>
                        <a:schemeClr val="bg2"/>
                      </a:solidFill>
                      <a:prstDash val="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60511517"/>
                  </a:ext>
                </a:extLst>
              </a:tr>
              <a:tr h="565679">
                <a:tc>
                  <a:txBody>
                    <a:bodyPr/>
                    <a:lstStyle/>
                    <a:p>
                      <a:r>
                        <a:rPr lang="en-US" dirty="0">
                          <a:solidFill>
                            <a:sysClr val="windowText" lastClr="000000"/>
                          </a:solidFill>
                        </a:rPr>
                        <a:t>Males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r>
                        <a:rPr lang="en-US" dirty="0">
                          <a:solidFill>
                            <a:sysClr val="windowText" lastClr="000000"/>
                          </a:solidFill>
                        </a:rPr>
                        <a:t>       n = 22</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solidFill>
                            <a:sysClr val="windowText" lastClr="000000"/>
                          </a:solidFill>
                        </a:rPr>
                        <a:t>       n = 24</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solidFill>
                            <a:sysClr val="windowText" lastClr="000000"/>
                          </a:solidFill>
                        </a:rPr>
                        <a:t>       n = 25</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68386107"/>
                  </a:ext>
                </a:extLst>
              </a:tr>
              <a:tr h="565679">
                <a:tc>
                  <a:txBody>
                    <a:bodyPr/>
                    <a:lstStyle/>
                    <a:p>
                      <a:r>
                        <a:rPr lang="en-US" dirty="0">
                          <a:solidFill>
                            <a:sysClr val="windowText" lastClr="000000"/>
                          </a:solidFill>
                        </a:rPr>
                        <a:t>Females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r>
                        <a:rPr lang="en-US" dirty="0">
                          <a:solidFill>
                            <a:sysClr val="windowText" lastClr="000000"/>
                          </a:solidFill>
                        </a:rPr>
                        <a:t>       n = 42</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solidFill>
                            <a:sysClr val="windowText" lastClr="000000"/>
                          </a:solidFill>
                        </a:rPr>
                        <a:t>       n = 30</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solidFill>
                            <a:sysClr val="windowText" lastClr="000000"/>
                          </a:solidFill>
                        </a:rPr>
                        <a:t>       n = 45</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45591007"/>
                  </a:ext>
                </a:extLst>
              </a:tr>
            </a:tbl>
          </a:graphicData>
        </a:graphic>
      </p:graphicFrame>
      <p:sp>
        <p:nvSpPr>
          <p:cNvPr id="5" name="TextBox 4">
            <a:extLst>
              <a:ext uri="{FF2B5EF4-FFF2-40B4-BE49-F238E27FC236}">
                <a16:creationId xmlns:a16="http://schemas.microsoft.com/office/drawing/2014/main" id="{5E1D6428-6B55-4424-9306-42A64AF296E3}"/>
              </a:ext>
            </a:extLst>
          </p:cNvPr>
          <p:cNvSpPr txBox="1"/>
          <p:nvPr/>
        </p:nvSpPr>
        <p:spPr>
          <a:xfrm>
            <a:off x="6757988" y="1939027"/>
            <a:ext cx="2413674" cy="461665"/>
          </a:xfrm>
          <a:prstGeom prst="rect">
            <a:avLst/>
          </a:prstGeom>
          <a:noFill/>
        </p:spPr>
        <p:txBody>
          <a:bodyPr wrap="none" rtlCol="0">
            <a:spAutoFit/>
          </a:bodyPr>
          <a:lstStyle/>
          <a:p>
            <a:r>
              <a:rPr lang="en-US" sz="2400" dirty="0"/>
              <a:t>Color of Product</a:t>
            </a:r>
          </a:p>
        </p:txBody>
      </p:sp>
      <p:sp>
        <p:nvSpPr>
          <p:cNvPr id="6" name="TextBox 5">
            <a:extLst>
              <a:ext uri="{FF2B5EF4-FFF2-40B4-BE49-F238E27FC236}">
                <a16:creationId xmlns:a16="http://schemas.microsoft.com/office/drawing/2014/main" id="{12A11889-BDC5-4A4C-ADFD-4DFA4C96AAA1}"/>
              </a:ext>
            </a:extLst>
          </p:cNvPr>
          <p:cNvSpPr txBox="1"/>
          <p:nvPr/>
        </p:nvSpPr>
        <p:spPr>
          <a:xfrm>
            <a:off x="2654300" y="3644900"/>
            <a:ext cx="651589" cy="461665"/>
          </a:xfrm>
          <a:prstGeom prst="rect">
            <a:avLst/>
          </a:prstGeom>
          <a:noFill/>
        </p:spPr>
        <p:txBody>
          <a:bodyPr wrap="none" rtlCol="0">
            <a:spAutoFit/>
          </a:bodyPr>
          <a:lstStyle/>
          <a:p>
            <a:r>
              <a:rPr lang="en-US" sz="2400" dirty="0"/>
              <a:t>Sex</a:t>
            </a:r>
          </a:p>
        </p:txBody>
      </p:sp>
      <p:sp>
        <p:nvSpPr>
          <p:cNvPr id="7" name="TextBox 6">
            <a:extLst>
              <a:ext uri="{FF2B5EF4-FFF2-40B4-BE49-F238E27FC236}">
                <a16:creationId xmlns:a16="http://schemas.microsoft.com/office/drawing/2014/main" id="{35518CB4-10D2-4BA6-9077-680982BA850D}"/>
              </a:ext>
            </a:extLst>
          </p:cNvPr>
          <p:cNvSpPr txBox="1"/>
          <p:nvPr/>
        </p:nvSpPr>
        <p:spPr>
          <a:xfrm>
            <a:off x="913795" y="4991100"/>
            <a:ext cx="3113994" cy="923330"/>
          </a:xfrm>
          <a:prstGeom prst="rect">
            <a:avLst/>
          </a:prstGeom>
          <a:noFill/>
        </p:spPr>
        <p:txBody>
          <a:bodyPr wrap="none" rtlCol="0">
            <a:spAutoFit/>
          </a:bodyPr>
          <a:lstStyle/>
          <a:p>
            <a:r>
              <a:rPr lang="en-US" dirty="0"/>
              <a:t>Independent Variables:</a:t>
            </a:r>
          </a:p>
          <a:p>
            <a:pPr marL="285750" indent="-285750">
              <a:buFont typeface="Arial" panose="020B0604020202020204" pitchFamily="34" charset="0"/>
              <a:buChar char="•"/>
            </a:pPr>
            <a:r>
              <a:rPr lang="en-US" dirty="0"/>
              <a:t>Gender of the participant</a:t>
            </a:r>
          </a:p>
          <a:p>
            <a:pPr marL="285750" indent="-285750">
              <a:buFont typeface="Arial" panose="020B0604020202020204" pitchFamily="34" charset="0"/>
              <a:buChar char="•"/>
            </a:pPr>
            <a:r>
              <a:rPr lang="en-US" dirty="0"/>
              <a:t>Color of product presented</a:t>
            </a:r>
          </a:p>
        </p:txBody>
      </p:sp>
      <p:sp>
        <p:nvSpPr>
          <p:cNvPr id="8" name="TextBox 7">
            <a:extLst>
              <a:ext uri="{FF2B5EF4-FFF2-40B4-BE49-F238E27FC236}">
                <a16:creationId xmlns:a16="http://schemas.microsoft.com/office/drawing/2014/main" id="{1E851767-10FD-44EA-AE9E-AD8952BDC04B}"/>
              </a:ext>
            </a:extLst>
          </p:cNvPr>
          <p:cNvSpPr txBox="1"/>
          <p:nvPr/>
        </p:nvSpPr>
        <p:spPr>
          <a:xfrm>
            <a:off x="5727879" y="4991100"/>
            <a:ext cx="2720617" cy="1477328"/>
          </a:xfrm>
          <a:prstGeom prst="rect">
            <a:avLst/>
          </a:prstGeom>
          <a:noFill/>
        </p:spPr>
        <p:txBody>
          <a:bodyPr wrap="none" rtlCol="0">
            <a:spAutoFit/>
          </a:bodyPr>
          <a:lstStyle/>
          <a:p>
            <a:r>
              <a:rPr lang="en-US" dirty="0"/>
              <a:t>Dependent Variables:</a:t>
            </a:r>
          </a:p>
          <a:p>
            <a:pPr marL="285750" indent="-285750">
              <a:buFont typeface="Arial" panose="020B0604020202020204" pitchFamily="34" charset="0"/>
              <a:buChar char="•"/>
            </a:pPr>
            <a:r>
              <a:rPr lang="en-US" dirty="0"/>
              <a:t>Likelihood to purchase</a:t>
            </a:r>
          </a:p>
          <a:p>
            <a:pPr marL="285750" indent="-285750">
              <a:buFont typeface="Arial" panose="020B0604020202020204" pitchFamily="34" charset="0"/>
              <a:buChar char="•"/>
            </a:pPr>
            <a:r>
              <a:rPr lang="en-US" dirty="0"/>
              <a:t>Attractiveness rating</a:t>
            </a:r>
          </a:p>
          <a:p>
            <a:pPr marL="285750" indent="-285750">
              <a:buFont typeface="Arial" panose="020B0604020202020204" pitchFamily="34" charset="0"/>
              <a:buChar char="•"/>
            </a:pPr>
            <a:r>
              <a:rPr lang="en-US" dirty="0"/>
              <a:t>Durability rating</a:t>
            </a:r>
          </a:p>
          <a:p>
            <a:pPr marL="285750" indent="-285750">
              <a:buFont typeface="Arial" panose="020B0604020202020204" pitchFamily="34" charset="0"/>
              <a:buChar char="•"/>
            </a:pPr>
            <a:r>
              <a:rPr lang="en-US" dirty="0"/>
              <a:t>Evaluation of product</a:t>
            </a:r>
          </a:p>
        </p:txBody>
      </p:sp>
    </p:spTree>
    <p:extLst>
      <p:ext uri="{BB962C8B-B14F-4D97-AF65-F5344CB8AC3E}">
        <p14:creationId xmlns:p14="http://schemas.microsoft.com/office/powerpoint/2010/main" val="21952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58BF-CCD2-4DBF-B4F5-B9439B063EF3}"/>
              </a:ext>
            </a:extLst>
          </p:cNvPr>
          <p:cNvSpPr>
            <a:spLocks noGrp="1"/>
          </p:cNvSpPr>
          <p:nvPr>
            <p:ph type="title"/>
          </p:nvPr>
        </p:nvSpPr>
        <p:spPr/>
        <p:txBody>
          <a:bodyPr/>
          <a:lstStyle/>
          <a:p>
            <a:r>
              <a:rPr lang="en-US" dirty="0"/>
              <a:t>Methods: Materials</a:t>
            </a:r>
          </a:p>
        </p:txBody>
      </p:sp>
      <p:graphicFrame>
        <p:nvGraphicFramePr>
          <p:cNvPr id="4" name="Content Placeholder 3">
            <a:extLst>
              <a:ext uri="{FF2B5EF4-FFF2-40B4-BE49-F238E27FC236}">
                <a16:creationId xmlns:a16="http://schemas.microsoft.com/office/drawing/2014/main" id="{260EC44B-E261-4BB0-8427-58DB61BC646A}"/>
              </a:ext>
            </a:extLst>
          </p:cNvPr>
          <p:cNvGraphicFramePr>
            <a:graphicFrameLocks noGrp="1"/>
          </p:cNvGraphicFramePr>
          <p:nvPr>
            <p:ph idx="1"/>
            <p:extLst>
              <p:ext uri="{D42A27DB-BD31-4B8C-83A1-F6EECF244321}">
                <p14:modId xmlns:p14="http://schemas.microsoft.com/office/powerpoint/2010/main" val="463472161"/>
              </p:ext>
            </p:extLst>
          </p:nvPr>
        </p:nvGraphicFramePr>
        <p:xfrm>
          <a:off x="469901" y="1802436"/>
          <a:ext cx="5181599" cy="970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0729D9B-BB73-4466-B87D-EA47547DE95F}"/>
              </a:ext>
            </a:extLst>
          </p:cNvPr>
          <p:cNvSpPr txBox="1"/>
          <p:nvPr/>
        </p:nvSpPr>
        <p:spPr>
          <a:xfrm>
            <a:off x="866572" y="2995274"/>
            <a:ext cx="11148886" cy="2554545"/>
          </a:xfrm>
          <a:prstGeom prst="rect">
            <a:avLst/>
          </a:prstGeom>
          <a:noFill/>
        </p:spPr>
        <p:txBody>
          <a:bodyPr wrap="none" rtlCol="0">
            <a:spAutoFit/>
          </a:bodyPr>
          <a:lstStyle/>
          <a:p>
            <a:pPr marL="285750" indent="-285750">
              <a:buFont typeface="Arial" panose="020B0604020202020204" pitchFamily="34" charset="0"/>
              <a:buChar char="•"/>
            </a:pPr>
            <a:r>
              <a:rPr lang="en-US" sz="2000" dirty="0"/>
              <a:t>Graphics were manipulated solely for the color of the product and to remove and branding on the </a:t>
            </a:r>
          </a:p>
          <a:p>
            <a:r>
              <a:rPr lang="en-US" sz="2000" dirty="0"/>
              <a:t>     products</a:t>
            </a:r>
          </a:p>
          <a:p>
            <a:pPr marL="742950" lvl="1" indent="-285750">
              <a:buFont typeface="Arial" panose="020B0604020202020204" pitchFamily="34" charset="0"/>
              <a:buChar char="•"/>
            </a:pPr>
            <a:r>
              <a:rPr lang="en-US" sz="2000" dirty="0"/>
              <a:t>Hues of the colors were chosen to resemble the traditional concept of blue and pink as closely </a:t>
            </a:r>
          </a:p>
          <a:p>
            <a:pPr lvl="1"/>
            <a:r>
              <a:rPr lang="en-US" sz="2000" dirty="0"/>
              <a:t>    as possible</a:t>
            </a:r>
          </a:p>
          <a:p>
            <a:pPr marL="1200150" lvl="2" indent="-285750">
              <a:buFont typeface="Arial" panose="020B0604020202020204" pitchFamily="34" charset="0"/>
              <a:buChar char="•"/>
            </a:pPr>
            <a:r>
              <a:rPr lang="en-US" sz="2000" dirty="0"/>
              <a:t>Blue was chosen as the soft color, while pink was the bright color</a:t>
            </a:r>
          </a:p>
          <a:p>
            <a:pPr marL="1200150" lvl="2" indent="-285750">
              <a:buFont typeface="Arial" panose="020B0604020202020204" pitchFamily="34" charset="0"/>
              <a:buChar char="•"/>
            </a:pPr>
            <a:r>
              <a:rPr lang="en-US" sz="2000" dirty="0"/>
              <a:t>White was the neutral variable</a:t>
            </a:r>
          </a:p>
          <a:p>
            <a:pPr marL="742950" lvl="1" indent="-285750">
              <a:buFont typeface="Arial" panose="020B0604020202020204" pitchFamily="34" charset="0"/>
              <a:buChar char="•"/>
            </a:pPr>
            <a:r>
              <a:rPr lang="en-US" sz="2000" dirty="0"/>
              <a:t>Branding was removed to eliminate bias</a:t>
            </a:r>
          </a:p>
          <a:p>
            <a:pPr marL="285750" indent="-285750">
              <a:buFont typeface="Arial" panose="020B0604020202020204" pitchFamily="34" charset="0"/>
              <a:buChar char="•"/>
            </a:pPr>
            <a:r>
              <a:rPr lang="en-US" sz="2000" dirty="0"/>
              <a:t>Products were chosen in an attempt to remain as gender neutral as possible</a:t>
            </a:r>
          </a:p>
        </p:txBody>
      </p:sp>
    </p:spTree>
    <p:extLst>
      <p:ext uri="{BB962C8B-B14F-4D97-AF65-F5344CB8AC3E}">
        <p14:creationId xmlns:p14="http://schemas.microsoft.com/office/powerpoint/2010/main" val="361175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Sample Images</a:t>
            </a:r>
          </a:p>
        </p:txBody>
      </p:sp>
      <p:pic>
        <p:nvPicPr>
          <p:cNvPr id="1026" name="Picture 2" descr="https://lh5.googleusercontent.com/GfTyPYWjgBXUJmfmzxQqawxDjE9Qfgu6SKhUOQ3tKoykVrqqWPnRSsU2VEBY7EImM7x69xHQvW6qy7TU7TmCDsejlTDmuIwWFIqGizQ0spugf6BQZl5dlpgrvibJyEMaTBe4pBQ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372" y="2090737"/>
            <a:ext cx="2890116" cy="1922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O5wSbNtUD7Z7Nu7mSDJGsahYcVbn2_HEOeGcez9SIW7DH8SwNUmKrwV-ea2ZJUve-5uD7KEr5LP2uej6PaDqm6ziY0ZppQmOdqbROFRNu5jDX5DS_N95N7lV5iD5MiBTDXMNFP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397" y="4469740"/>
            <a:ext cx="2817091" cy="1539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LU2louPAVXBOWyr-mpH0oHyZBiLFCLilTPEI0h9Ox_A-M1ViNEiM-tJirdFlOwW4IunniQ8B2svr4JcmZHeyhyA9vNSlkxNsXkZndKnDYXfGTAycfBHhS_OluHrnxTjjrVuRhDx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890" y="2090737"/>
            <a:ext cx="2918692" cy="19411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5.googleusercontent.com/T9aXAUOd-L-Kfsago3dZ4x4mpexrSXR101zgNkfPrq5DBG7sy7cZi60d9TrNDGokIIDcdgmS20w-JdOkEFpMr022E9ISoa25eoV_L5m8_gJUzCENHWo-4Nzj9DOZrDMlx6Eg077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9185" y="4469740"/>
            <a:ext cx="3246030" cy="15397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5.googleusercontent.com/KysH8G2-QkGQpKpFVfMX4-95HZ5_WfpNTK8Q1dCjS-kbRvF9bDQcYC5SMG81unNNT6U_jq3Yix3zTgjDViEJEHgQtRvlNnBZG2SIDxbGdf2rWy3M8qOIT22-aiVkHn496k51zJP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6901" y="2081233"/>
            <a:ext cx="2905208" cy="19321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4.googleusercontent.com/HdTgXCmdAcehEO65KkD02i-C3XVkymW_AFuC5qu1DpFmEnfklo0lv-rBHgZ4geJqOTs5XXDxyQhT1ONxvTZ17nfd17AUX9Nro-bTcWAmYQZFIYOqA8gGa3ff3wr7M7jeNpPNMK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7060" y="4499927"/>
            <a:ext cx="3292030" cy="156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20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5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fade">
                                      <p:cBhvr>
                                        <p:cTn id="23" dur="500"/>
                                        <p:tgtEl>
                                          <p:spTgt spid="1034"/>
                                        </p:tgtEl>
                                      </p:cBhvr>
                                    </p:animEffect>
                                  </p:childTnLst>
                                </p:cTn>
                              </p:par>
                              <p:par>
                                <p:cTn id="24" presetID="10" presetClass="entr" presetSubtype="0" fill="hold" nodeType="withEffect">
                                  <p:stCondLst>
                                    <p:cond delay="0"/>
                                  </p:stCondLst>
                                  <p:childTnLst>
                                    <p:set>
                                      <p:cBhvr>
                                        <p:cTn id="25" dur="1" fill="hold">
                                          <p:stCondLst>
                                            <p:cond delay="0"/>
                                          </p:stCondLst>
                                        </p:cTn>
                                        <p:tgtEl>
                                          <p:spTgt spid="1036"/>
                                        </p:tgtEl>
                                        <p:attrNameLst>
                                          <p:attrName>style.visibility</p:attrName>
                                        </p:attrNameLst>
                                      </p:cBhvr>
                                      <p:to>
                                        <p:strVal val="visible"/>
                                      </p:to>
                                    </p:set>
                                    <p:animEffect transition="in" filter="fade">
                                      <p:cBhvr>
                                        <p:cTn id="26"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DE3B-DC00-48A1-A7B4-2AAC714665F2}"/>
              </a:ext>
            </a:extLst>
          </p:cNvPr>
          <p:cNvSpPr>
            <a:spLocks noGrp="1"/>
          </p:cNvSpPr>
          <p:nvPr>
            <p:ph type="title"/>
          </p:nvPr>
        </p:nvSpPr>
        <p:spPr/>
        <p:txBody>
          <a:bodyPr/>
          <a:lstStyle/>
          <a:p>
            <a:r>
              <a:rPr lang="en-US" dirty="0"/>
              <a:t>Methods: Materials</a:t>
            </a:r>
          </a:p>
        </p:txBody>
      </p:sp>
      <p:graphicFrame>
        <p:nvGraphicFramePr>
          <p:cNvPr id="3" name="Diagram 2">
            <a:extLst>
              <a:ext uri="{FF2B5EF4-FFF2-40B4-BE49-F238E27FC236}">
                <a16:creationId xmlns:a16="http://schemas.microsoft.com/office/drawing/2014/main" id="{368FADEF-DC63-43D0-B452-E58760202F22}"/>
              </a:ext>
            </a:extLst>
          </p:cNvPr>
          <p:cNvGraphicFramePr/>
          <p:nvPr>
            <p:extLst>
              <p:ext uri="{D42A27DB-BD31-4B8C-83A1-F6EECF244321}">
                <p14:modId xmlns:p14="http://schemas.microsoft.com/office/powerpoint/2010/main" val="342308352"/>
              </p:ext>
            </p:extLst>
          </p:nvPr>
        </p:nvGraphicFramePr>
        <p:xfrm>
          <a:off x="924443" y="670137"/>
          <a:ext cx="4064000" cy="1502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F9843ECA-880E-42CC-9082-96FD96347DAE}"/>
              </a:ext>
            </a:extLst>
          </p:cNvPr>
          <p:cNvGraphicFramePr/>
          <p:nvPr>
            <p:extLst>
              <p:ext uri="{D42A27DB-BD31-4B8C-83A1-F6EECF244321}">
                <p14:modId xmlns:p14="http://schemas.microsoft.com/office/powerpoint/2010/main" val="1051915667"/>
              </p:ext>
            </p:extLst>
          </p:nvPr>
        </p:nvGraphicFramePr>
        <p:xfrm>
          <a:off x="1507626" y="2363979"/>
          <a:ext cx="1780657" cy="16223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Arrow: Down 4">
            <a:extLst>
              <a:ext uri="{FF2B5EF4-FFF2-40B4-BE49-F238E27FC236}">
                <a16:creationId xmlns:a16="http://schemas.microsoft.com/office/drawing/2014/main" id="{09FD49ED-2934-4070-94B5-CE2838AC1308}"/>
              </a:ext>
            </a:extLst>
          </p:cNvPr>
          <p:cNvSpPr/>
          <p:nvPr/>
        </p:nvSpPr>
        <p:spPr>
          <a:xfrm>
            <a:off x="2155638" y="4220660"/>
            <a:ext cx="484632" cy="58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71BE00-F846-4DCF-B7C4-1D9D0164C34A}"/>
              </a:ext>
            </a:extLst>
          </p:cNvPr>
          <p:cNvSpPr txBox="1"/>
          <p:nvPr/>
        </p:nvSpPr>
        <p:spPr>
          <a:xfrm>
            <a:off x="924443" y="4987534"/>
            <a:ext cx="3461140" cy="1200329"/>
          </a:xfrm>
          <a:prstGeom prst="rect">
            <a:avLst/>
          </a:prstGeom>
          <a:noFill/>
        </p:spPr>
        <p:txBody>
          <a:bodyPr wrap="none" rtlCol="0">
            <a:spAutoFit/>
          </a:bodyPr>
          <a:lstStyle/>
          <a:p>
            <a:pPr marL="285750" indent="-285750">
              <a:buFont typeface="Arial" panose="020B0604020202020204" pitchFamily="34" charset="0"/>
              <a:buChar char="•"/>
            </a:pPr>
            <a:r>
              <a:rPr lang="en-US" dirty="0"/>
              <a:t>How old are you?</a:t>
            </a:r>
          </a:p>
          <a:p>
            <a:pPr marL="285750" indent="-285750">
              <a:buFont typeface="Arial" panose="020B0604020202020204" pitchFamily="34" charset="0"/>
              <a:buChar char="•"/>
            </a:pPr>
            <a:r>
              <a:rPr lang="en-US" dirty="0"/>
              <a:t>What is your gender?</a:t>
            </a:r>
          </a:p>
          <a:p>
            <a:pPr marL="285750" indent="-285750">
              <a:buFont typeface="Arial" panose="020B0604020202020204" pitchFamily="34" charset="0"/>
              <a:buChar char="•"/>
            </a:pPr>
            <a:r>
              <a:rPr lang="en-US" dirty="0"/>
              <a:t>What ethnicity do you identify</a:t>
            </a:r>
          </a:p>
          <a:p>
            <a:r>
              <a:rPr lang="en-US" dirty="0"/>
              <a:t>     as?</a:t>
            </a:r>
          </a:p>
        </p:txBody>
      </p:sp>
      <p:graphicFrame>
        <p:nvGraphicFramePr>
          <p:cNvPr id="7" name="Diagram 6">
            <a:extLst>
              <a:ext uri="{FF2B5EF4-FFF2-40B4-BE49-F238E27FC236}">
                <a16:creationId xmlns:a16="http://schemas.microsoft.com/office/drawing/2014/main" id="{3F57F87A-1EAE-43FD-9885-9ABC6C549CCC}"/>
              </a:ext>
            </a:extLst>
          </p:cNvPr>
          <p:cNvGraphicFramePr/>
          <p:nvPr>
            <p:extLst>
              <p:ext uri="{D42A27DB-BD31-4B8C-83A1-F6EECF244321}">
                <p14:modId xmlns:p14="http://schemas.microsoft.com/office/powerpoint/2010/main" val="3773340378"/>
              </p:ext>
            </p:extLst>
          </p:nvPr>
        </p:nvGraphicFramePr>
        <p:xfrm>
          <a:off x="5147183" y="2363979"/>
          <a:ext cx="1886986" cy="16223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Arrow: Down 7">
            <a:extLst>
              <a:ext uri="{FF2B5EF4-FFF2-40B4-BE49-F238E27FC236}">
                <a16:creationId xmlns:a16="http://schemas.microsoft.com/office/drawing/2014/main" id="{29FB2002-64E3-4E4E-B4B4-F2D773A06CDC}"/>
              </a:ext>
            </a:extLst>
          </p:cNvPr>
          <p:cNvSpPr/>
          <p:nvPr/>
        </p:nvSpPr>
        <p:spPr>
          <a:xfrm>
            <a:off x="5848360" y="4220660"/>
            <a:ext cx="484632" cy="58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36437D6-0442-49B5-90F9-DB7D538C404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88443" y="4971268"/>
            <a:ext cx="2227250" cy="1624671"/>
          </a:xfrm>
          <a:prstGeom prst="rect">
            <a:avLst/>
          </a:prstGeom>
        </p:spPr>
      </p:pic>
      <p:graphicFrame>
        <p:nvGraphicFramePr>
          <p:cNvPr id="11" name="Diagram 10">
            <a:extLst>
              <a:ext uri="{FF2B5EF4-FFF2-40B4-BE49-F238E27FC236}">
                <a16:creationId xmlns:a16="http://schemas.microsoft.com/office/drawing/2014/main" id="{E4C83786-FC6C-4ED8-B435-4A5D9576B6E7}"/>
              </a:ext>
            </a:extLst>
          </p:cNvPr>
          <p:cNvGraphicFramePr/>
          <p:nvPr>
            <p:extLst>
              <p:ext uri="{D42A27DB-BD31-4B8C-83A1-F6EECF244321}">
                <p14:modId xmlns:p14="http://schemas.microsoft.com/office/powerpoint/2010/main" val="2795919719"/>
              </p:ext>
            </p:extLst>
          </p:nvPr>
        </p:nvGraphicFramePr>
        <p:xfrm>
          <a:off x="8893674" y="2363979"/>
          <a:ext cx="1790700" cy="162238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Arrow: Down 11">
            <a:extLst>
              <a:ext uri="{FF2B5EF4-FFF2-40B4-BE49-F238E27FC236}">
                <a16:creationId xmlns:a16="http://schemas.microsoft.com/office/drawing/2014/main" id="{D0727593-09DC-460D-8D50-7953426888E8}"/>
              </a:ext>
            </a:extLst>
          </p:cNvPr>
          <p:cNvSpPr/>
          <p:nvPr/>
        </p:nvSpPr>
        <p:spPr>
          <a:xfrm>
            <a:off x="9687424" y="4220660"/>
            <a:ext cx="484632" cy="58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66A93B1-BE89-4EAB-8313-33C7317653B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818553" y="4971268"/>
            <a:ext cx="3952061" cy="1216595"/>
          </a:xfrm>
          <a:prstGeom prst="rect">
            <a:avLst/>
          </a:prstGeom>
        </p:spPr>
      </p:pic>
    </p:spTree>
    <p:extLst>
      <p:ext uri="{BB962C8B-B14F-4D97-AF65-F5344CB8AC3E}">
        <p14:creationId xmlns:p14="http://schemas.microsoft.com/office/powerpoint/2010/main" val="317829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P spid="5" grpId="0" animBg="1"/>
      <p:bldP spid="6" grpId="0"/>
      <p:bldGraphic spid="7" grpId="0">
        <p:bldAsOne/>
      </p:bldGraphic>
      <p:bldP spid="8" grpId="0" animBg="1"/>
      <p:bldGraphic spid="11" grpId="0">
        <p:bldAsOne/>
      </p:bldGraphic>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9C84-ABA5-4A90-BA55-D403944BC4CD}"/>
              </a:ext>
            </a:extLst>
          </p:cNvPr>
          <p:cNvSpPr>
            <a:spLocks noGrp="1"/>
          </p:cNvSpPr>
          <p:nvPr>
            <p:ph type="title"/>
          </p:nvPr>
        </p:nvSpPr>
        <p:spPr/>
        <p:txBody>
          <a:bodyPr/>
          <a:lstStyle/>
          <a:p>
            <a:r>
              <a:rPr lang="en-US" dirty="0"/>
              <a:t>Methods: Procedures</a:t>
            </a:r>
          </a:p>
        </p:txBody>
      </p:sp>
      <p:graphicFrame>
        <p:nvGraphicFramePr>
          <p:cNvPr id="4" name="Content Placeholder 3">
            <a:extLst>
              <a:ext uri="{FF2B5EF4-FFF2-40B4-BE49-F238E27FC236}">
                <a16:creationId xmlns:a16="http://schemas.microsoft.com/office/drawing/2014/main" id="{8A9AB376-0124-4D55-9BFA-A65EB8DB1D3E}"/>
              </a:ext>
            </a:extLst>
          </p:cNvPr>
          <p:cNvGraphicFramePr>
            <a:graphicFrameLocks noGrp="1"/>
          </p:cNvGraphicFramePr>
          <p:nvPr>
            <p:ph idx="1"/>
            <p:extLst>
              <p:ext uri="{D42A27DB-BD31-4B8C-83A1-F6EECF244321}">
                <p14:modId xmlns:p14="http://schemas.microsoft.com/office/powerpoint/2010/main" val="374208222"/>
              </p:ext>
            </p:extLst>
          </p:nvPr>
        </p:nvGraphicFramePr>
        <p:xfrm>
          <a:off x="924530" y="1580050"/>
          <a:ext cx="10353675" cy="858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6CB09FD-48BE-4801-9B7B-26248AF6F67F}"/>
              </a:ext>
            </a:extLst>
          </p:cNvPr>
          <p:cNvSpPr txBox="1"/>
          <p:nvPr/>
        </p:nvSpPr>
        <p:spPr>
          <a:xfrm>
            <a:off x="471229" y="2872472"/>
            <a:ext cx="11538223" cy="2862322"/>
          </a:xfrm>
          <a:prstGeom prst="rect">
            <a:avLst/>
          </a:prstGeom>
          <a:noFill/>
        </p:spPr>
        <p:txBody>
          <a:bodyPr wrap="none" rtlCol="0">
            <a:spAutoFit/>
          </a:bodyPr>
          <a:lstStyle/>
          <a:p>
            <a:r>
              <a:rPr lang="en-US" b="1" u="sng" dirty="0"/>
              <a:t>Step 1:</a:t>
            </a:r>
            <a:r>
              <a:rPr lang="en-US" b="1" dirty="0"/>
              <a:t> </a:t>
            </a:r>
            <a:r>
              <a:rPr lang="en-US" dirty="0"/>
              <a:t>After being given an anonymous link to the survey and opening it, participants were randomly assigned via a </a:t>
            </a:r>
          </a:p>
          <a:p>
            <a:r>
              <a:rPr lang="en-US" dirty="0"/>
              <a:t>	    consent question that corresponded to one of the color variables. (All consent questions were identical)</a:t>
            </a:r>
          </a:p>
          <a:p>
            <a:r>
              <a:rPr lang="en-US" b="1" u="sng" dirty="0"/>
              <a:t>Step 2:</a:t>
            </a:r>
            <a:r>
              <a:rPr lang="en-US" dirty="0"/>
              <a:t> After consenting to the survey, the participants were asked about their demographics (age, sex, ethnicity, etc.)</a:t>
            </a:r>
          </a:p>
          <a:p>
            <a:r>
              <a:rPr lang="en-US" b="1" u="sng" dirty="0"/>
              <a:t>Step 3:</a:t>
            </a:r>
            <a:r>
              <a:rPr lang="en-US" b="1" dirty="0"/>
              <a:t> </a:t>
            </a:r>
            <a:r>
              <a:rPr lang="en-US" dirty="0"/>
              <a:t>Following the demographics was a prompting survey that asked about various products, which included</a:t>
            </a:r>
          </a:p>
          <a:p>
            <a:r>
              <a:rPr lang="en-US" dirty="0"/>
              <a:t>	     backpacks, cellphones, cars, and sunglasses.</a:t>
            </a:r>
          </a:p>
          <a:p>
            <a:r>
              <a:rPr lang="en-US" b="1" u="sng" dirty="0"/>
              <a:t>Step 4:</a:t>
            </a:r>
            <a:r>
              <a:rPr lang="en-US" b="1" dirty="0"/>
              <a:t> </a:t>
            </a:r>
            <a:r>
              <a:rPr lang="en-US" dirty="0"/>
              <a:t>When finished with the prompting survey, the participants were shown an image of one of the manipulated </a:t>
            </a:r>
          </a:p>
          <a:p>
            <a:r>
              <a:rPr lang="en-US" dirty="0"/>
              <a:t>             graphic along with a questionnaire</a:t>
            </a:r>
          </a:p>
          <a:p>
            <a:r>
              <a:rPr lang="en-US" b="1" u="sng" dirty="0"/>
              <a:t>Step 5:</a:t>
            </a:r>
            <a:r>
              <a:rPr lang="en-US" b="1" dirty="0"/>
              <a:t> </a:t>
            </a:r>
            <a:r>
              <a:rPr lang="en-US" dirty="0"/>
              <a:t>Once the participants were done with the first image and set of questions, they were shown the other</a:t>
            </a:r>
          </a:p>
          <a:p>
            <a:r>
              <a:rPr lang="en-US" dirty="0"/>
              <a:t>	     manipulated image that was not shown first, along with another questionnaire</a:t>
            </a:r>
          </a:p>
          <a:p>
            <a:r>
              <a:rPr lang="en-US" b="1" u="sng" dirty="0"/>
              <a:t>Step 6:</a:t>
            </a:r>
            <a:r>
              <a:rPr lang="en-US" b="1" dirty="0"/>
              <a:t> </a:t>
            </a:r>
            <a:r>
              <a:rPr lang="en-US" dirty="0"/>
              <a:t>Once completed with the second image, participants were done with the survey and thanked for their time.</a:t>
            </a:r>
          </a:p>
        </p:txBody>
      </p:sp>
    </p:spTree>
    <p:extLst>
      <p:ext uri="{BB962C8B-B14F-4D97-AF65-F5344CB8AC3E}">
        <p14:creationId xmlns:p14="http://schemas.microsoft.com/office/powerpoint/2010/main" val="339682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9DB0-F323-40F6-A65B-ADD0F2104C0D}"/>
              </a:ext>
            </a:extLst>
          </p:cNvPr>
          <p:cNvSpPr>
            <a:spLocks noGrp="1"/>
          </p:cNvSpPr>
          <p:nvPr>
            <p:ph type="title"/>
          </p:nvPr>
        </p:nvSpPr>
        <p:spPr/>
        <p:txBody>
          <a:bodyPr/>
          <a:lstStyle/>
          <a:p>
            <a:r>
              <a:rPr lang="en-US" dirty="0"/>
              <a:t>Methods: Data Source/Tests Used</a:t>
            </a:r>
          </a:p>
        </p:txBody>
      </p:sp>
      <p:graphicFrame>
        <p:nvGraphicFramePr>
          <p:cNvPr id="5" name="Content Placeholder 4">
            <a:extLst>
              <a:ext uri="{FF2B5EF4-FFF2-40B4-BE49-F238E27FC236}">
                <a16:creationId xmlns:a16="http://schemas.microsoft.com/office/drawing/2014/main" id="{8F0188C1-67C5-434E-A06E-8466148ED1C6}"/>
              </a:ext>
            </a:extLst>
          </p:cNvPr>
          <p:cNvGraphicFramePr>
            <a:graphicFrameLocks noGrp="1"/>
          </p:cNvGraphicFramePr>
          <p:nvPr>
            <p:ph idx="1"/>
            <p:extLst>
              <p:ext uri="{D42A27DB-BD31-4B8C-83A1-F6EECF244321}">
                <p14:modId xmlns:p14="http://schemas.microsoft.com/office/powerpoint/2010/main" val="3586471565"/>
              </p:ext>
            </p:extLst>
          </p:nvPr>
        </p:nvGraphicFramePr>
        <p:xfrm>
          <a:off x="913795" y="1547200"/>
          <a:ext cx="9194799" cy="304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493317E-2B98-4DA3-A1E5-5AA9ED0C15C6}"/>
              </a:ext>
            </a:extLst>
          </p:cNvPr>
          <p:cNvSpPr txBox="1"/>
          <p:nvPr/>
        </p:nvSpPr>
        <p:spPr>
          <a:xfrm>
            <a:off x="1365183" y="4590437"/>
            <a:ext cx="10156370"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a:t>The dependent/descriptive variables were tested using independent samples t-tests and </a:t>
            </a:r>
          </a:p>
          <a:p>
            <a:r>
              <a:rPr lang="en-US" sz="2000" dirty="0"/>
              <a:t>     ANOVA (for H1)</a:t>
            </a:r>
          </a:p>
          <a:p>
            <a:pPr marL="800100" lvl="1" indent="-342900">
              <a:buFont typeface="Arial" panose="020B0604020202020204" pitchFamily="34" charset="0"/>
              <a:buChar char="•"/>
            </a:pPr>
            <a:r>
              <a:rPr lang="en-US" sz="2000" dirty="0"/>
              <a:t>Selected only pink cases</a:t>
            </a:r>
          </a:p>
          <a:p>
            <a:pPr marL="285750" indent="-285750">
              <a:buFont typeface="Arial" panose="020B0604020202020204" pitchFamily="34" charset="0"/>
              <a:buChar char="•"/>
            </a:pPr>
            <a:r>
              <a:rPr lang="en-US" sz="2000" dirty="0"/>
              <a:t>Demographics were calculated through cell frequencies</a:t>
            </a:r>
          </a:p>
          <a:p>
            <a:pPr marL="285750" indent="-285750">
              <a:buFont typeface="Arial" panose="020B0604020202020204" pitchFamily="34" charset="0"/>
              <a:buChar char="•"/>
            </a:pPr>
            <a:r>
              <a:rPr lang="en-US" sz="2000" dirty="0"/>
              <a:t>No tests were run on the prompting questions </a:t>
            </a:r>
          </a:p>
        </p:txBody>
      </p:sp>
    </p:spTree>
    <p:extLst>
      <p:ext uri="{BB962C8B-B14F-4D97-AF65-F5344CB8AC3E}">
        <p14:creationId xmlns:p14="http://schemas.microsoft.com/office/powerpoint/2010/main" val="341930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2B7A-8E66-4809-A1FF-E22768F15319}"/>
              </a:ext>
            </a:extLst>
          </p:cNvPr>
          <p:cNvSpPr>
            <a:spLocks noGrp="1"/>
          </p:cNvSpPr>
          <p:nvPr>
            <p:ph type="title"/>
          </p:nvPr>
        </p:nvSpPr>
        <p:spPr/>
        <p:txBody>
          <a:bodyPr/>
          <a:lstStyle/>
          <a:p>
            <a:pPr algn="ctr"/>
            <a:r>
              <a:rPr lang="en-US" dirty="0">
                <a:solidFill>
                  <a:schemeClr val="tx1"/>
                </a:solidFill>
              </a:rPr>
              <a:t>Statement of the Problem</a:t>
            </a:r>
          </a:p>
        </p:txBody>
      </p:sp>
      <p:sp>
        <p:nvSpPr>
          <p:cNvPr id="3" name="Content Placeholder 2">
            <a:extLst>
              <a:ext uri="{FF2B5EF4-FFF2-40B4-BE49-F238E27FC236}">
                <a16:creationId xmlns:a16="http://schemas.microsoft.com/office/drawing/2014/main" id="{82147338-CEA5-4850-A142-3B49E650AB32}"/>
              </a:ext>
            </a:extLst>
          </p:cNvPr>
          <p:cNvSpPr>
            <a:spLocks noGrp="1"/>
          </p:cNvSpPr>
          <p:nvPr>
            <p:ph idx="1"/>
          </p:nvPr>
        </p:nvSpPr>
        <p:spPr>
          <a:xfrm>
            <a:off x="931819" y="4219024"/>
            <a:ext cx="10353762" cy="4058751"/>
          </a:xfrm>
        </p:spPr>
        <p:txBody>
          <a:bodyPr>
            <a:normAutofit/>
          </a:bodyPr>
          <a:lstStyle/>
          <a:p>
            <a:pPr marL="450000" lvl="1" indent="0">
              <a:buNone/>
            </a:pPr>
            <a:endParaRPr lang="en-US" sz="2400" dirty="0"/>
          </a:p>
          <a:p>
            <a:pPr marL="450000" lvl="1" indent="0">
              <a:buNone/>
            </a:pPr>
            <a:endParaRPr lang="en-US" sz="2400" dirty="0"/>
          </a:p>
        </p:txBody>
      </p:sp>
      <p:graphicFrame>
        <p:nvGraphicFramePr>
          <p:cNvPr id="4" name="Diagram 3">
            <a:extLst>
              <a:ext uri="{FF2B5EF4-FFF2-40B4-BE49-F238E27FC236}">
                <a16:creationId xmlns:a16="http://schemas.microsoft.com/office/drawing/2014/main" id="{AE2EE48F-3538-45F1-ADE1-C588EB2B58FD}"/>
              </a:ext>
            </a:extLst>
          </p:cNvPr>
          <p:cNvGraphicFramePr/>
          <p:nvPr>
            <p:extLst>
              <p:ext uri="{D42A27DB-BD31-4B8C-83A1-F6EECF244321}">
                <p14:modId xmlns:p14="http://schemas.microsoft.com/office/powerpoint/2010/main" val="3806455169"/>
              </p:ext>
            </p:extLst>
          </p:nvPr>
        </p:nvGraphicFramePr>
        <p:xfrm>
          <a:off x="2057400" y="719667"/>
          <a:ext cx="8102600" cy="386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611E881-9700-4250-B630-C7B983108DF6}"/>
              </a:ext>
            </a:extLst>
          </p:cNvPr>
          <p:cNvSpPr txBox="1"/>
          <p:nvPr/>
        </p:nvSpPr>
        <p:spPr>
          <a:xfrm>
            <a:off x="906419" y="4506587"/>
            <a:ext cx="10353762" cy="2351413"/>
          </a:xfrm>
          <a:prstGeom prst="rect">
            <a:avLst/>
          </a:prstGeom>
          <a:noFill/>
        </p:spPr>
        <p:txBody>
          <a:bodyPr wrap="square" rtlCol="0">
            <a:spAutoFit/>
          </a:bodyPr>
          <a:lstStyle/>
          <a:p>
            <a:pPr marL="720000" lvl="1" indent="-270000">
              <a:spcBef>
                <a:spcPct val="20000"/>
              </a:spcBef>
              <a:spcAft>
                <a:spcPts val="600"/>
              </a:spcAft>
              <a:buClr>
                <a:srgbClr val="DADADA"/>
              </a:buClr>
              <a:buSzPct val="70000"/>
              <a:buFont typeface="Wingdings 2" charset="2"/>
              <a:buChar cha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We assessed both males and females to try and find a gender difference in ratings scores</a:t>
            </a:r>
          </a:p>
          <a:p>
            <a:pPr marL="720000" lvl="1" indent="-270000">
              <a:spcBef>
                <a:spcPct val="20000"/>
              </a:spcBef>
              <a:spcAft>
                <a:spcPts val="600"/>
              </a:spcAft>
              <a:buClr>
                <a:srgbClr val="DADADA"/>
              </a:buClr>
              <a:buSzPct val="70000"/>
              <a:buFont typeface="Wingdings 2" charset="2"/>
              <a:buChar cha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We want to tackle the idea that males will also choose the color pink given correct circumstances, based on prior research, and to challenge  social norms</a:t>
            </a:r>
          </a:p>
          <a:p>
            <a:endParaRPr lang="en-US" sz="1200" dirty="0"/>
          </a:p>
        </p:txBody>
      </p:sp>
    </p:spTree>
    <p:extLst>
      <p:ext uri="{BB962C8B-B14F-4D97-AF65-F5344CB8AC3E}">
        <p14:creationId xmlns:p14="http://schemas.microsoft.com/office/powerpoint/2010/main" val="169848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9024459"/>
              </p:ext>
            </p:extLst>
          </p:nvPr>
        </p:nvGraphicFramePr>
        <p:xfrm>
          <a:off x="430307" y="1250577"/>
          <a:ext cx="3550024" cy="2877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p:cNvGraphicFramePr/>
          <p:nvPr>
            <p:extLst>
              <p:ext uri="{D42A27DB-BD31-4B8C-83A1-F6EECF244321}">
                <p14:modId xmlns:p14="http://schemas.microsoft.com/office/powerpoint/2010/main" val="1116653916"/>
              </p:ext>
            </p:extLst>
          </p:nvPr>
        </p:nvGraphicFramePr>
        <p:xfrm>
          <a:off x="7328647" y="1465730"/>
          <a:ext cx="4135718" cy="4161615"/>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5"/>
          <p:cNvSpPr txBox="1"/>
          <p:nvPr/>
        </p:nvSpPr>
        <p:spPr>
          <a:xfrm rot="16200000">
            <a:off x="6073460" y="3415553"/>
            <a:ext cx="2006575" cy="369332"/>
          </a:xfrm>
          <a:prstGeom prst="rect">
            <a:avLst/>
          </a:prstGeom>
          <a:noFill/>
        </p:spPr>
        <p:txBody>
          <a:bodyPr wrap="none" rtlCol="0">
            <a:spAutoFit/>
          </a:bodyPr>
          <a:lstStyle/>
          <a:p>
            <a:r>
              <a:rPr lang="en-US" dirty="0"/>
              <a:t>Slider Scale Values</a:t>
            </a:r>
          </a:p>
        </p:txBody>
      </p:sp>
      <p:graphicFrame>
        <p:nvGraphicFramePr>
          <p:cNvPr id="7" name="Table 6"/>
          <p:cNvGraphicFramePr>
            <a:graphicFrameLocks noGrp="1"/>
          </p:cNvGraphicFramePr>
          <p:nvPr>
            <p:extLst>
              <p:ext uri="{D42A27DB-BD31-4B8C-83A1-F6EECF244321}">
                <p14:modId xmlns:p14="http://schemas.microsoft.com/office/powerpoint/2010/main" val="4188780452"/>
              </p:ext>
            </p:extLst>
          </p:nvPr>
        </p:nvGraphicFramePr>
        <p:xfrm>
          <a:off x="268941" y="4138101"/>
          <a:ext cx="5593979" cy="2194560"/>
        </p:xfrm>
        <a:graphic>
          <a:graphicData uri="http://schemas.openxmlformats.org/drawingml/2006/table">
            <a:tbl>
              <a:tblPr firstRow="1" bandRow="1">
                <a:tableStyleId>{5C22544A-7EE6-4342-B048-85BDC9FD1C3A}</a:tableStyleId>
              </a:tblPr>
              <a:tblGrid>
                <a:gridCol w="1864659">
                  <a:extLst>
                    <a:ext uri="{9D8B030D-6E8A-4147-A177-3AD203B41FA5}">
                      <a16:colId xmlns:a16="http://schemas.microsoft.com/office/drawing/2014/main" val="20000"/>
                    </a:ext>
                  </a:extLst>
                </a:gridCol>
                <a:gridCol w="932330">
                  <a:extLst>
                    <a:ext uri="{9D8B030D-6E8A-4147-A177-3AD203B41FA5}">
                      <a16:colId xmlns:a16="http://schemas.microsoft.com/office/drawing/2014/main" val="20001"/>
                    </a:ext>
                  </a:extLst>
                </a:gridCol>
                <a:gridCol w="932330">
                  <a:extLst>
                    <a:ext uri="{9D8B030D-6E8A-4147-A177-3AD203B41FA5}">
                      <a16:colId xmlns:a16="http://schemas.microsoft.com/office/drawing/2014/main" val="20002"/>
                    </a:ext>
                  </a:extLst>
                </a:gridCol>
                <a:gridCol w="932330">
                  <a:extLst>
                    <a:ext uri="{9D8B030D-6E8A-4147-A177-3AD203B41FA5}">
                      <a16:colId xmlns:a16="http://schemas.microsoft.com/office/drawing/2014/main" val="20003"/>
                    </a:ext>
                  </a:extLst>
                </a:gridCol>
                <a:gridCol w="932330">
                  <a:extLst>
                    <a:ext uri="{9D8B030D-6E8A-4147-A177-3AD203B41FA5}">
                      <a16:colId xmlns:a16="http://schemas.microsoft.com/office/drawing/2014/main" val="20004"/>
                    </a:ext>
                  </a:extLst>
                </a:gridCol>
              </a:tblGrid>
              <a:tr h="370840">
                <a:tc>
                  <a:txBody>
                    <a:bodyPr/>
                    <a:lstStyle/>
                    <a:p>
                      <a:endParaRPr lang="en-US" dirty="0"/>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r>
                        <a:rPr lang="en-US" dirty="0"/>
                        <a:t>  </a:t>
                      </a:r>
                      <a:r>
                        <a:rPr lang="en-US" baseline="0" dirty="0"/>
                        <a:t>   </a:t>
                      </a:r>
                      <a:r>
                        <a:rPr lang="en-US" dirty="0">
                          <a:solidFill>
                            <a:schemeClr val="bg2"/>
                          </a:solidFill>
                        </a:rPr>
                        <a:t>Sunglasses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t>           </a:t>
                      </a:r>
                      <a:r>
                        <a:rPr lang="en-US" dirty="0">
                          <a:solidFill>
                            <a:schemeClr val="bg2"/>
                          </a:solidFill>
                        </a:rPr>
                        <a:t>Cars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Male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13.30</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a:t>
                      </a:r>
                      <a:r>
                        <a:rPr lang="en-US" sz="1600" dirty="0"/>
                        <a:t>22.80</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21.09</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a:t>
                      </a:r>
                      <a:r>
                        <a:rPr lang="en-US" sz="1600" dirty="0"/>
                        <a:t>31.72</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Female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25.37</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a:t>
                      </a:r>
                      <a:r>
                        <a:rPr lang="en-US" sz="1600" dirty="0"/>
                        <a:t>27.72</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15.09</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a:t>
                      </a:r>
                      <a:r>
                        <a:rPr lang="en-US" baseline="0" dirty="0"/>
                        <a:t> = </a:t>
                      </a:r>
                      <a:r>
                        <a:rPr lang="en-US" sz="1600" baseline="0" dirty="0"/>
                        <a:t>26.94</a:t>
                      </a:r>
                      <a:endParaRPr lang="en-US" sz="1600" dirty="0"/>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p:cNvSpPr txBox="1"/>
          <p:nvPr/>
        </p:nvSpPr>
        <p:spPr>
          <a:xfrm>
            <a:off x="7261413" y="5608349"/>
            <a:ext cx="4105611" cy="369332"/>
          </a:xfrm>
          <a:prstGeom prst="rect">
            <a:avLst/>
          </a:prstGeom>
          <a:noFill/>
        </p:spPr>
        <p:txBody>
          <a:bodyPr wrap="none" rtlCol="0">
            <a:spAutoFit/>
          </a:bodyPr>
          <a:lstStyle/>
          <a:p>
            <a:r>
              <a:rPr lang="en-US" dirty="0"/>
              <a:t>F(2,66) = .08, </a:t>
            </a:r>
            <a:r>
              <a:rPr lang="en-US" dirty="0" err="1"/>
              <a:t>Mserr</a:t>
            </a:r>
            <a:r>
              <a:rPr lang="en-US" dirty="0"/>
              <a:t> = 951.46, p = .924</a:t>
            </a:r>
          </a:p>
        </p:txBody>
      </p:sp>
      <p:sp>
        <p:nvSpPr>
          <p:cNvPr id="9" name="TextBox 8"/>
          <p:cNvSpPr txBox="1"/>
          <p:nvPr/>
        </p:nvSpPr>
        <p:spPr>
          <a:xfrm>
            <a:off x="3872753" y="1721224"/>
            <a:ext cx="2904565" cy="1477328"/>
          </a:xfrm>
          <a:prstGeom prst="rect">
            <a:avLst/>
          </a:prstGeom>
          <a:noFill/>
        </p:spPr>
        <p:txBody>
          <a:bodyPr wrap="square" rtlCol="0">
            <a:spAutoFit/>
          </a:bodyPr>
          <a:lstStyle/>
          <a:p>
            <a:r>
              <a:rPr lang="en-US" dirty="0"/>
              <a:t>Results were found to be not significant, but a trend is apparent between product type and gender, which is interesting nonetheless.</a:t>
            </a:r>
          </a:p>
        </p:txBody>
      </p:sp>
    </p:spTree>
    <p:extLst>
      <p:ext uri="{BB962C8B-B14F-4D97-AF65-F5344CB8AC3E}">
        <p14:creationId xmlns:p14="http://schemas.microsoft.com/office/powerpoint/2010/main" val="89154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8803772"/>
              </p:ext>
            </p:extLst>
          </p:nvPr>
        </p:nvGraphicFramePr>
        <p:xfrm>
          <a:off x="779931" y="1342000"/>
          <a:ext cx="2931458" cy="2934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p:cNvGraphicFramePr/>
          <p:nvPr>
            <p:extLst>
              <p:ext uri="{D42A27DB-BD31-4B8C-83A1-F6EECF244321}">
                <p14:modId xmlns:p14="http://schemas.microsoft.com/office/powerpoint/2010/main" val="3137085472"/>
              </p:ext>
            </p:extLst>
          </p:nvPr>
        </p:nvGraphicFramePr>
        <p:xfrm>
          <a:off x="7368988" y="1411943"/>
          <a:ext cx="4719918" cy="39599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30664296"/>
              </p:ext>
            </p:extLst>
          </p:nvPr>
        </p:nvGraphicFramePr>
        <p:xfrm>
          <a:off x="378011" y="4128247"/>
          <a:ext cx="6049685" cy="2197249"/>
        </p:xfrm>
        <a:graphic>
          <a:graphicData uri="http://schemas.openxmlformats.org/drawingml/2006/table">
            <a:tbl>
              <a:tblPr firstRow="1" bandRow="1">
                <a:tableStyleId>{5C22544A-7EE6-4342-B048-85BDC9FD1C3A}</a:tableStyleId>
              </a:tblPr>
              <a:tblGrid>
                <a:gridCol w="2016561">
                  <a:extLst>
                    <a:ext uri="{9D8B030D-6E8A-4147-A177-3AD203B41FA5}">
                      <a16:colId xmlns:a16="http://schemas.microsoft.com/office/drawing/2014/main" val="20000"/>
                    </a:ext>
                  </a:extLst>
                </a:gridCol>
                <a:gridCol w="1008281">
                  <a:extLst>
                    <a:ext uri="{9D8B030D-6E8A-4147-A177-3AD203B41FA5}">
                      <a16:colId xmlns:a16="http://schemas.microsoft.com/office/drawing/2014/main" val="20001"/>
                    </a:ext>
                  </a:extLst>
                </a:gridCol>
                <a:gridCol w="1008281">
                  <a:extLst>
                    <a:ext uri="{9D8B030D-6E8A-4147-A177-3AD203B41FA5}">
                      <a16:colId xmlns:a16="http://schemas.microsoft.com/office/drawing/2014/main" val="20002"/>
                    </a:ext>
                  </a:extLst>
                </a:gridCol>
                <a:gridCol w="1008281">
                  <a:extLst>
                    <a:ext uri="{9D8B030D-6E8A-4147-A177-3AD203B41FA5}">
                      <a16:colId xmlns:a16="http://schemas.microsoft.com/office/drawing/2014/main" val="20003"/>
                    </a:ext>
                  </a:extLst>
                </a:gridCol>
                <a:gridCol w="1008281">
                  <a:extLst>
                    <a:ext uri="{9D8B030D-6E8A-4147-A177-3AD203B41FA5}">
                      <a16:colId xmlns:a16="http://schemas.microsoft.com/office/drawing/2014/main" val="20004"/>
                    </a:ext>
                  </a:extLst>
                </a:gridCol>
              </a:tblGrid>
              <a:tr h="551329">
                <a:tc>
                  <a:txBody>
                    <a:bodyPr/>
                    <a:lstStyle/>
                    <a:p>
                      <a:endParaRPr lang="en-US" dirty="0"/>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r>
                        <a:rPr lang="en-US" dirty="0">
                          <a:solidFill>
                            <a:schemeClr val="bg2"/>
                          </a:solidFill>
                        </a:rPr>
                        <a:t>       Sunglasses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solidFill>
                            <a:schemeClr val="bg2"/>
                          </a:solidFill>
                        </a:rPr>
                        <a:t>             Cars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806824">
                <a:tc>
                  <a:txBody>
                    <a:bodyPr/>
                    <a:lstStyle/>
                    <a:p>
                      <a:r>
                        <a:rPr lang="en-US" dirty="0"/>
                        <a:t>Male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14.17</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24.59</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30.58</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35.34</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634701">
                <a:tc>
                  <a:txBody>
                    <a:bodyPr/>
                    <a:lstStyle/>
                    <a:p>
                      <a:r>
                        <a:rPr lang="en-US" dirty="0"/>
                        <a:t>Female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a:t>
                      </a:r>
                      <a:r>
                        <a:rPr lang="en-US" baseline="0" dirty="0"/>
                        <a:t> = 31.81</a:t>
                      </a:r>
                      <a:endParaRPr lang="en-US" dirty="0"/>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24.76</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23.98</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28.60</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p:cNvSpPr txBox="1"/>
          <p:nvPr/>
        </p:nvSpPr>
        <p:spPr>
          <a:xfrm rot="16200000">
            <a:off x="6240959" y="3173505"/>
            <a:ext cx="1907189" cy="369332"/>
          </a:xfrm>
          <a:prstGeom prst="rect">
            <a:avLst/>
          </a:prstGeom>
          <a:noFill/>
        </p:spPr>
        <p:txBody>
          <a:bodyPr wrap="none" rtlCol="0">
            <a:spAutoFit/>
          </a:bodyPr>
          <a:lstStyle/>
          <a:p>
            <a:r>
              <a:rPr lang="en-US" dirty="0"/>
              <a:t>Slider Scale Value</a:t>
            </a:r>
          </a:p>
        </p:txBody>
      </p:sp>
      <p:sp>
        <p:nvSpPr>
          <p:cNvPr id="8" name="TextBox 7"/>
          <p:cNvSpPr txBox="1"/>
          <p:nvPr/>
        </p:nvSpPr>
        <p:spPr>
          <a:xfrm>
            <a:off x="8175812" y="5410234"/>
            <a:ext cx="2561920" cy="369332"/>
          </a:xfrm>
          <a:prstGeom prst="rect">
            <a:avLst/>
          </a:prstGeom>
          <a:noFill/>
        </p:spPr>
        <p:txBody>
          <a:bodyPr wrap="none" rtlCol="0">
            <a:spAutoFit/>
          </a:bodyPr>
          <a:lstStyle/>
          <a:p>
            <a:r>
              <a:rPr lang="en-US" dirty="0"/>
              <a:t>t(66) = -2.765, p = .007</a:t>
            </a:r>
          </a:p>
        </p:txBody>
      </p:sp>
      <p:sp>
        <p:nvSpPr>
          <p:cNvPr id="9" name="TextBox 8"/>
          <p:cNvSpPr txBox="1"/>
          <p:nvPr/>
        </p:nvSpPr>
        <p:spPr>
          <a:xfrm>
            <a:off x="3899647" y="1896034"/>
            <a:ext cx="2595282" cy="1477328"/>
          </a:xfrm>
          <a:prstGeom prst="rect">
            <a:avLst/>
          </a:prstGeom>
          <a:noFill/>
        </p:spPr>
        <p:txBody>
          <a:bodyPr wrap="square" rtlCol="0">
            <a:spAutoFit/>
          </a:bodyPr>
          <a:lstStyle/>
          <a:p>
            <a:r>
              <a:rPr lang="en-US" dirty="0"/>
              <a:t>Hypothesis was supported, but only partially. Again a trend is apparent between product and gender.</a:t>
            </a:r>
          </a:p>
        </p:txBody>
      </p:sp>
    </p:spTree>
    <p:extLst>
      <p:ext uri="{BB962C8B-B14F-4D97-AF65-F5344CB8AC3E}">
        <p14:creationId xmlns:p14="http://schemas.microsoft.com/office/powerpoint/2010/main" val="38776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6365625"/>
              </p:ext>
            </p:extLst>
          </p:nvPr>
        </p:nvGraphicFramePr>
        <p:xfrm>
          <a:off x="645459" y="1731963"/>
          <a:ext cx="2985246" cy="2355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p:cNvGraphicFramePr/>
          <p:nvPr>
            <p:extLst>
              <p:ext uri="{D42A27DB-BD31-4B8C-83A1-F6EECF244321}">
                <p14:modId xmlns:p14="http://schemas.microsoft.com/office/powerpoint/2010/main" val="3904221330"/>
              </p:ext>
            </p:extLst>
          </p:nvPr>
        </p:nvGraphicFramePr>
        <p:xfrm>
          <a:off x="7274860" y="1331260"/>
          <a:ext cx="4800600" cy="42761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77333423"/>
              </p:ext>
            </p:extLst>
          </p:nvPr>
        </p:nvGraphicFramePr>
        <p:xfrm>
          <a:off x="443754" y="4283137"/>
          <a:ext cx="5513292" cy="2194560"/>
        </p:xfrm>
        <a:graphic>
          <a:graphicData uri="http://schemas.openxmlformats.org/drawingml/2006/table">
            <a:tbl>
              <a:tblPr firstRow="1" bandRow="1">
                <a:tableStyleId>{5C22544A-7EE6-4342-B048-85BDC9FD1C3A}</a:tableStyleId>
              </a:tblPr>
              <a:tblGrid>
                <a:gridCol w="1837764">
                  <a:extLst>
                    <a:ext uri="{9D8B030D-6E8A-4147-A177-3AD203B41FA5}">
                      <a16:colId xmlns:a16="http://schemas.microsoft.com/office/drawing/2014/main" val="20000"/>
                    </a:ext>
                  </a:extLst>
                </a:gridCol>
                <a:gridCol w="918882">
                  <a:extLst>
                    <a:ext uri="{9D8B030D-6E8A-4147-A177-3AD203B41FA5}">
                      <a16:colId xmlns:a16="http://schemas.microsoft.com/office/drawing/2014/main" val="20001"/>
                    </a:ext>
                  </a:extLst>
                </a:gridCol>
                <a:gridCol w="918882">
                  <a:extLst>
                    <a:ext uri="{9D8B030D-6E8A-4147-A177-3AD203B41FA5}">
                      <a16:colId xmlns:a16="http://schemas.microsoft.com/office/drawing/2014/main" val="20002"/>
                    </a:ext>
                  </a:extLst>
                </a:gridCol>
                <a:gridCol w="918882">
                  <a:extLst>
                    <a:ext uri="{9D8B030D-6E8A-4147-A177-3AD203B41FA5}">
                      <a16:colId xmlns:a16="http://schemas.microsoft.com/office/drawing/2014/main" val="20003"/>
                    </a:ext>
                  </a:extLst>
                </a:gridCol>
                <a:gridCol w="918882">
                  <a:extLst>
                    <a:ext uri="{9D8B030D-6E8A-4147-A177-3AD203B41FA5}">
                      <a16:colId xmlns:a16="http://schemas.microsoft.com/office/drawing/2014/main" val="20004"/>
                    </a:ext>
                  </a:extLst>
                </a:gridCol>
              </a:tblGrid>
              <a:tr h="370840">
                <a:tc>
                  <a:txBody>
                    <a:bodyPr/>
                    <a:lstStyle/>
                    <a:p>
                      <a:endParaRPr lang="en-US" dirty="0"/>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r>
                        <a:rPr lang="en-US" dirty="0">
                          <a:solidFill>
                            <a:schemeClr val="bg2"/>
                          </a:solidFill>
                        </a:rPr>
                        <a:t>Sunglasses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solidFill>
                            <a:schemeClr val="bg2"/>
                          </a:solidFill>
                        </a:rPr>
                        <a:t>Cars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Male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23.22</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26.56</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46.63</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30.87</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Female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37.93</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a:t>
                      </a:r>
                      <a:r>
                        <a:rPr lang="en-US" baseline="0" dirty="0"/>
                        <a:t> = 25.44</a:t>
                      </a:r>
                      <a:endParaRPr lang="en-US" dirty="0"/>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a:t>
                      </a:r>
                      <a:r>
                        <a:rPr lang="en-US" baseline="0" dirty="0"/>
                        <a:t> = 45.40</a:t>
                      </a:r>
                      <a:endParaRPr lang="en-US" dirty="0"/>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22.60</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p:cNvSpPr txBox="1"/>
          <p:nvPr/>
        </p:nvSpPr>
        <p:spPr>
          <a:xfrm rot="16200000">
            <a:off x="6073334" y="3200399"/>
            <a:ext cx="1907189" cy="369332"/>
          </a:xfrm>
          <a:prstGeom prst="rect">
            <a:avLst/>
          </a:prstGeom>
          <a:noFill/>
        </p:spPr>
        <p:txBody>
          <a:bodyPr wrap="none" rtlCol="0">
            <a:spAutoFit/>
          </a:bodyPr>
          <a:lstStyle/>
          <a:p>
            <a:r>
              <a:rPr lang="en-US" dirty="0"/>
              <a:t>Slider Scale Value</a:t>
            </a:r>
          </a:p>
        </p:txBody>
      </p:sp>
      <p:sp>
        <p:nvSpPr>
          <p:cNvPr id="8" name="TextBox 7"/>
          <p:cNvSpPr txBox="1"/>
          <p:nvPr/>
        </p:nvSpPr>
        <p:spPr>
          <a:xfrm>
            <a:off x="8162365" y="5527665"/>
            <a:ext cx="2510624" cy="369332"/>
          </a:xfrm>
          <a:prstGeom prst="rect">
            <a:avLst/>
          </a:prstGeom>
          <a:noFill/>
        </p:spPr>
        <p:txBody>
          <a:bodyPr wrap="none" rtlCol="0">
            <a:spAutoFit/>
          </a:bodyPr>
          <a:lstStyle/>
          <a:p>
            <a:r>
              <a:rPr lang="en-US" dirty="0"/>
              <a:t>t(66) = -2.205, p =.031</a:t>
            </a:r>
          </a:p>
        </p:txBody>
      </p:sp>
      <p:sp>
        <p:nvSpPr>
          <p:cNvPr id="9" name="TextBox 8"/>
          <p:cNvSpPr txBox="1"/>
          <p:nvPr/>
        </p:nvSpPr>
        <p:spPr>
          <a:xfrm>
            <a:off x="3859306" y="2057400"/>
            <a:ext cx="2420470" cy="1477328"/>
          </a:xfrm>
          <a:prstGeom prst="rect">
            <a:avLst/>
          </a:prstGeom>
          <a:noFill/>
        </p:spPr>
        <p:txBody>
          <a:bodyPr wrap="square" rtlCol="0">
            <a:spAutoFit/>
          </a:bodyPr>
          <a:lstStyle/>
          <a:p>
            <a:r>
              <a:rPr lang="en-US" dirty="0"/>
              <a:t>Hypothesis was supported, but only partially yet again. Trend of product bias is less apparent.</a:t>
            </a:r>
          </a:p>
        </p:txBody>
      </p:sp>
    </p:spTree>
    <p:extLst>
      <p:ext uri="{BB962C8B-B14F-4D97-AF65-F5344CB8AC3E}">
        <p14:creationId xmlns:p14="http://schemas.microsoft.com/office/powerpoint/2010/main" val="227321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8940295"/>
              </p:ext>
            </p:extLst>
          </p:nvPr>
        </p:nvGraphicFramePr>
        <p:xfrm>
          <a:off x="443753" y="1344708"/>
          <a:ext cx="3523129" cy="3160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p:cNvGraphicFramePr/>
          <p:nvPr>
            <p:extLst>
              <p:ext uri="{D42A27DB-BD31-4B8C-83A1-F6EECF244321}">
                <p14:modId xmlns:p14="http://schemas.microsoft.com/office/powerpoint/2010/main" val="189726019"/>
              </p:ext>
            </p:extLst>
          </p:nvPr>
        </p:nvGraphicFramePr>
        <p:xfrm>
          <a:off x="6938683" y="1620621"/>
          <a:ext cx="4921622" cy="39464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15583167"/>
              </p:ext>
            </p:extLst>
          </p:nvPr>
        </p:nvGraphicFramePr>
        <p:xfrm>
          <a:off x="470648" y="4350372"/>
          <a:ext cx="5574552" cy="2194560"/>
        </p:xfrm>
        <a:graphic>
          <a:graphicData uri="http://schemas.openxmlformats.org/drawingml/2006/table">
            <a:tbl>
              <a:tblPr firstRow="1" bandRow="1">
                <a:tableStyleId>{5C22544A-7EE6-4342-B048-85BDC9FD1C3A}</a:tableStyleId>
              </a:tblPr>
              <a:tblGrid>
                <a:gridCol w="1858184">
                  <a:extLst>
                    <a:ext uri="{9D8B030D-6E8A-4147-A177-3AD203B41FA5}">
                      <a16:colId xmlns:a16="http://schemas.microsoft.com/office/drawing/2014/main" val="20000"/>
                    </a:ext>
                  </a:extLst>
                </a:gridCol>
                <a:gridCol w="929092">
                  <a:extLst>
                    <a:ext uri="{9D8B030D-6E8A-4147-A177-3AD203B41FA5}">
                      <a16:colId xmlns:a16="http://schemas.microsoft.com/office/drawing/2014/main" val="20001"/>
                    </a:ext>
                  </a:extLst>
                </a:gridCol>
                <a:gridCol w="929092">
                  <a:extLst>
                    <a:ext uri="{9D8B030D-6E8A-4147-A177-3AD203B41FA5}">
                      <a16:colId xmlns:a16="http://schemas.microsoft.com/office/drawing/2014/main" val="20002"/>
                    </a:ext>
                  </a:extLst>
                </a:gridCol>
                <a:gridCol w="929092">
                  <a:extLst>
                    <a:ext uri="{9D8B030D-6E8A-4147-A177-3AD203B41FA5}">
                      <a16:colId xmlns:a16="http://schemas.microsoft.com/office/drawing/2014/main" val="20003"/>
                    </a:ext>
                  </a:extLst>
                </a:gridCol>
                <a:gridCol w="929092">
                  <a:extLst>
                    <a:ext uri="{9D8B030D-6E8A-4147-A177-3AD203B41FA5}">
                      <a16:colId xmlns:a16="http://schemas.microsoft.com/office/drawing/2014/main" val="20004"/>
                    </a:ext>
                  </a:extLst>
                </a:gridCol>
              </a:tblGrid>
              <a:tr h="370840">
                <a:tc>
                  <a:txBody>
                    <a:bodyPr/>
                    <a:lstStyle/>
                    <a:p>
                      <a:endParaRPr lang="en-US" dirty="0"/>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r>
                        <a:rPr lang="en-US" dirty="0">
                          <a:solidFill>
                            <a:schemeClr val="bg2"/>
                          </a:solidFill>
                        </a:rPr>
                        <a:t>Sunglasses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gridSpan="2">
                  <a:txBody>
                    <a:bodyPr/>
                    <a:lstStyle/>
                    <a:p>
                      <a:r>
                        <a:rPr lang="en-US" dirty="0">
                          <a:solidFill>
                            <a:schemeClr val="bg2"/>
                          </a:solidFill>
                        </a:rPr>
                        <a:t>Cars</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Male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14.83</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25.49</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45.63</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44.21</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t>Female</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 = 44.79</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33.99</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M</a:t>
                      </a:r>
                      <a:r>
                        <a:rPr lang="en-US" baseline="0" dirty="0"/>
                        <a:t> = 47.35</a:t>
                      </a:r>
                      <a:endParaRPr lang="en-US" dirty="0"/>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dirty="0"/>
                        <a:t>SD = 36.38</a:t>
                      </a:r>
                    </a:p>
                  </a:txBody>
                  <a:tcPr marL="137160" marR="137160" marT="137160" marB="13716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p:cNvSpPr txBox="1"/>
          <p:nvPr/>
        </p:nvSpPr>
        <p:spPr>
          <a:xfrm rot="16200000">
            <a:off x="5791867" y="3186953"/>
            <a:ext cx="1907189" cy="369332"/>
          </a:xfrm>
          <a:prstGeom prst="rect">
            <a:avLst/>
          </a:prstGeom>
          <a:noFill/>
        </p:spPr>
        <p:txBody>
          <a:bodyPr wrap="none" rtlCol="0">
            <a:spAutoFit/>
          </a:bodyPr>
          <a:lstStyle/>
          <a:p>
            <a:r>
              <a:rPr lang="en-US" dirty="0"/>
              <a:t>Slider Scale Value</a:t>
            </a:r>
          </a:p>
        </p:txBody>
      </p:sp>
      <p:sp>
        <p:nvSpPr>
          <p:cNvPr id="8" name="TextBox 7"/>
          <p:cNvSpPr txBox="1"/>
          <p:nvPr/>
        </p:nvSpPr>
        <p:spPr>
          <a:xfrm>
            <a:off x="7691718" y="5513294"/>
            <a:ext cx="2561920" cy="369332"/>
          </a:xfrm>
          <a:prstGeom prst="rect">
            <a:avLst/>
          </a:prstGeom>
          <a:noFill/>
        </p:spPr>
        <p:txBody>
          <a:bodyPr wrap="none" rtlCol="0">
            <a:spAutoFit/>
          </a:bodyPr>
          <a:lstStyle/>
          <a:p>
            <a:r>
              <a:rPr lang="en-US" dirty="0"/>
              <a:t>t(66) = -3.703, p = .000</a:t>
            </a:r>
          </a:p>
        </p:txBody>
      </p:sp>
      <p:sp>
        <p:nvSpPr>
          <p:cNvPr id="9" name="TextBox 8"/>
          <p:cNvSpPr txBox="1"/>
          <p:nvPr/>
        </p:nvSpPr>
        <p:spPr>
          <a:xfrm>
            <a:off x="3980329" y="1807127"/>
            <a:ext cx="2043953" cy="2585323"/>
          </a:xfrm>
          <a:prstGeom prst="rect">
            <a:avLst/>
          </a:prstGeom>
          <a:noFill/>
        </p:spPr>
        <p:txBody>
          <a:bodyPr wrap="square" rtlCol="0">
            <a:spAutoFit/>
          </a:bodyPr>
          <a:lstStyle/>
          <a:p>
            <a:r>
              <a:rPr lang="en-US" dirty="0"/>
              <a:t>Hypothesis was supported, but only partially. The product bias trend is most apparent, while the car remains fairly neutral in judgment values.</a:t>
            </a:r>
          </a:p>
        </p:txBody>
      </p:sp>
    </p:spTree>
    <p:extLst>
      <p:ext uri="{BB962C8B-B14F-4D97-AF65-F5344CB8AC3E}">
        <p14:creationId xmlns:p14="http://schemas.microsoft.com/office/powerpoint/2010/main" val="10427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B811-4BC0-458E-A37A-9F1CB47E7E87}"/>
              </a:ext>
            </a:extLst>
          </p:cNvPr>
          <p:cNvSpPr>
            <a:spLocks noGrp="1"/>
          </p:cNvSpPr>
          <p:nvPr>
            <p:ph type="title"/>
          </p:nvPr>
        </p:nvSpPr>
        <p:spPr/>
        <p:txBody>
          <a:bodyPr/>
          <a:lstStyle/>
          <a:p>
            <a:r>
              <a:rPr lang="en-US" dirty="0"/>
              <a:t>Discussion: Limitations</a:t>
            </a:r>
          </a:p>
        </p:txBody>
      </p:sp>
      <p:graphicFrame>
        <p:nvGraphicFramePr>
          <p:cNvPr id="4" name="Content Placeholder 3">
            <a:extLst>
              <a:ext uri="{FF2B5EF4-FFF2-40B4-BE49-F238E27FC236}">
                <a16:creationId xmlns:a16="http://schemas.microsoft.com/office/drawing/2014/main" id="{33BF7389-3336-438C-95F0-B8F912FB134A}"/>
              </a:ext>
            </a:extLst>
          </p:cNvPr>
          <p:cNvGraphicFramePr>
            <a:graphicFrameLocks noGrp="1"/>
          </p:cNvGraphicFramePr>
          <p:nvPr>
            <p:ph idx="1"/>
            <p:extLst>
              <p:ext uri="{D42A27DB-BD31-4B8C-83A1-F6EECF244321}">
                <p14:modId xmlns:p14="http://schemas.microsoft.com/office/powerpoint/2010/main" val="3335909310"/>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21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A91F892-8290-4E76-B10D-0E476AEF83D0}"/>
                                            </p:graphicEl>
                                          </p:spTgt>
                                        </p:tgtEl>
                                        <p:attrNameLst>
                                          <p:attrName>style.visibility</p:attrName>
                                        </p:attrNameLst>
                                      </p:cBhvr>
                                      <p:to>
                                        <p:strVal val="visible"/>
                                      </p:to>
                                    </p:set>
                                    <p:animEffect transition="in" filter="fade">
                                      <p:cBhvr>
                                        <p:cTn id="7" dur="500"/>
                                        <p:tgtEl>
                                          <p:spTgt spid="4">
                                            <p:graphicEl>
                                              <a:dgm id="{EA91F892-8290-4E76-B10D-0E476AEF83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6D00EDE-06B2-4FB8-BD38-20BD71A0D3BB}"/>
                                            </p:graphicEl>
                                          </p:spTgt>
                                        </p:tgtEl>
                                        <p:attrNameLst>
                                          <p:attrName>style.visibility</p:attrName>
                                        </p:attrNameLst>
                                      </p:cBhvr>
                                      <p:to>
                                        <p:strVal val="visible"/>
                                      </p:to>
                                    </p:set>
                                    <p:animEffect transition="in" filter="fade">
                                      <p:cBhvr>
                                        <p:cTn id="12" dur="500"/>
                                        <p:tgtEl>
                                          <p:spTgt spid="4">
                                            <p:graphicEl>
                                              <a:dgm id="{76D00EDE-06B2-4FB8-BD38-20BD71A0D3B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2522246-2CBA-4A7D-A460-5987ACBF1E20}"/>
                                            </p:graphicEl>
                                          </p:spTgt>
                                        </p:tgtEl>
                                        <p:attrNameLst>
                                          <p:attrName>style.visibility</p:attrName>
                                        </p:attrNameLst>
                                      </p:cBhvr>
                                      <p:to>
                                        <p:strVal val="visible"/>
                                      </p:to>
                                    </p:set>
                                    <p:animEffect transition="in" filter="fade">
                                      <p:cBhvr>
                                        <p:cTn id="17" dur="500"/>
                                        <p:tgtEl>
                                          <p:spTgt spid="4">
                                            <p:graphicEl>
                                              <a:dgm id="{82522246-2CBA-4A7D-A460-5987ACBF1E2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E249DD3-8C1E-450F-BE43-7F6A81D64E38}"/>
                                            </p:graphicEl>
                                          </p:spTgt>
                                        </p:tgtEl>
                                        <p:attrNameLst>
                                          <p:attrName>style.visibility</p:attrName>
                                        </p:attrNameLst>
                                      </p:cBhvr>
                                      <p:to>
                                        <p:strVal val="visible"/>
                                      </p:to>
                                    </p:set>
                                    <p:animEffect transition="in" filter="fade">
                                      <p:cBhvr>
                                        <p:cTn id="22" dur="500"/>
                                        <p:tgtEl>
                                          <p:spTgt spid="4">
                                            <p:graphicEl>
                                              <a:dgm id="{6E249DD3-8C1E-450F-BE43-7F6A81D64E3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58EEF4A0-75EE-4007-968B-5F28F9D253AB}"/>
                                            </p:graphicEl>
                                          </p:spTgt>
                                        </p:tgtEl>
                                        <p:attrNameLst>
                                          <p:attrName>style.visibility</p:attrName>
                                        </p:attrNameLst>
                                      </p:cBhvr>
                                      <p:to>
                                        <p:strVal val="visible"/>
                                      </p:to>
                                    </p:set>
                                    <p:animEffect transition="in" filter="fade">
                                      <p:cBhvr>
                                        <p:cTn id="27" dur="500"/>
                                        <p:tgtEl>
                                          <p:spTgt spid="4">
                                            <p:graphicEl>
                                              <a:dgm id="{58EEF4A0-75EE-4007-968B-5F28F9D253A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CE0B464D-781E-4644-A75D-1F87FF99121D}"/>
                                            </p:graphicEl>
                                          </p:spTgt>
                                        </p:tgtEl>
                                        <p:attrNameLst>
                                          <p:attrName>style.visibility</p:attrName>
                                        </p:attrNameLst>
                                      </p:cBhvr>
                                      <p:to>
                                        <p:strVal val="visible"/>
                                      </p:to>
                                    </p:set>
                                    <p:animEffect transition="in" filter="fade">
                                      <p:cBhvr>
                                        <p:cTn id="32" dur="500"/>
                                        <p:tgtEl>
                                          <p:spTgt spid="4">
                                            <p:graphicEl>
                                              <a:dgm id="{CE0B464D-781E-4644-A75D-1F87FF9912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E27A-C838-4624-B208-00939AA98458}"/>
              </a:ext>
            </a:extLst>
          </p:cNvPr>
          <p:cNvSpPr>
            <a:spLocks noGrp="1"/>
          </p:cNvSpPr>
          <p:nvPr>
            <p:ph type="title"/>
          </p:nvPr>
        </p:nvSpPr>
        <p:spPr/>
        <p:txBody>
          <a:bodyPr/>
          <a:lstStyle/>
          <a:p>
            <a:r>
              <a:rPr lang="en-US" dirty="0">
                <a:solidFill>
                  <a:schemeClr val="tx1"/>
                </a:solidFill>
              </a:rPr>
              <a:t>Discussion: Future Research</a:t>
            </a:r>
          </a:p>
        </p:txBody>
      </p:sp>
      <p:graphicFrame>
        <p:nvGraphicFramePr>
          <p:cNvPr id="4" name="Content Placeholder 3">
            <a:extLst>
              <a:ext uri="{FF2B5EF4-FFF2-40B4-BE49-F238E27FC236}">
                <a16:creationId xmlns:a16="http://schemas.microsoft.com/office/drawing/2014/main" id="{A5B92393-5360-4FB6-A009-13DECCFDA3F2}"/>
              </a:ext>
            </a:extLst>
          </p:cNvPr>
          <p:cNvGraphicFramePr>
            <a:graphicFrameLocks noGrp="1"/>
          </p:cNvGraphicFramePr>
          <p:nvPr>
            <p:ph idx="1"/>
            <p:extLst>
              <p:ext uri="{D42A27DB-BD31-4B8C-83A1-F6EECF244321}">
                <p14:modId xmlns:p14="http://schemas.microsoft.com/office/powerpoint/2010/main" val="2662124930"/>
              </p:ext>
            </p:extLst>
          </p:nvPr>
        </p:nvGraphicFramePr>
        <p:xfrm>
          <a:off x="330200" y="16811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07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7F1D565-2BC9-4E9F-85A4-C66D2C4E81CF}"/>
                                            </p:graphicEl>
                                          </p:spTgt>
                                        </p:tgtEl>
                                        <p:attrNameLst>
                                          <p:attrName>style.visibility</p:attrName>
                                        </p:attrNameLst>
                                      </p:cBhvr>
                                      <p:to>
                                        <p:strVal val="visible"/>
                                      </p:to>
                                    </p:set>
                                    <p:animEffect transition="in" filter="fade">
                                      <p:cBhvr>
                                        <p:cTn id="7" dur="500"/>
                                        <p:tgtEl>
                                          <p:spTgt spid="4">
                                            <p:graphicEl>
                                              <a:dgm id="{87F1D565-2BC9-4E9F-85A4-C66D2C4E81C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2C6F1EB-6F19-4092-9AB7-CC899CD605D7}"/>
                                            </p:graphicEl>
                                          </p:spTgt>
                                        </p:tgtEl>
                                        <p:attrNameLst>
                                          <p:attrName>style.visibility</p:attrName>
                                        </p:attrNameLst>
                                      </p:cBhvr>
                                      <p:to>
                                        <p:strVal val="visible"/>
                                      </p:to>
                                    </p:set>
                                    <p:animEffect transition="in" filter="fade">
                                      <p:cBhvr>
                                        <p:cTn id="12" dur="500"/>
                                        <p:tgtEl>
                                          <p:spTgt spid="4">
                                            <p:graphicEl>
                                              <a:dgm id="{D2C6F1EB-6F19-4092-9AB7-CC899CD605D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A027EE1-CE3F-4B8D-9F19-A64FDA9A8099}"/>
                                            </p:graphicEl>
                                          </p:spTgt>
                                        </p:tgtEl>
                                        <p:attrNameLst>
                                          <p:attrName>style.visibility</p:attrName>
                                        </p:attrNameLst>
                                      </p:cBhvr>
                                      <p:to>
                                        <p:strVal val="visible"/>
                                      </p:to>
                                    </p:set>
                                    <p:animEffect transition="in" filter="fade">
                                      <p:cBhvr>
                                        <p:cTn id="17" dur="500"/>
                                        <p:tgtEl>
                                          <p:spTgt spid="4">
                                            <p:graphicEl>
                                              <a:dgm id="{EA027EE1-CE3F-4B8D-9F19-A64FDA9A809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A61F4934-D334-4FA6-806B-65059524DBA6}"/>
                                            </p:graphicEl>
                                          </p:spTgt>
                                        </p:tgtEl>
                                        <p:attrNameLst>
                                          <p:attrName>style.visibility</p:attrName>
                                        </p:attrNameLst>
                                      </p:cBhvr>
                                      <p:to>
                                        <p:strVal val="visible"/>
                                      </p:to>
                                    </p:set>
                                    <p:animEffect transition="in" filter="fade">
                                      <p:cBhvr>
                                        <p:cTn id="22" dur="500"/>
                                        <p:tgtEl>
                                          <p:spTgt spid="4">
                                            <p:graphicEl>
                                              <a:dgm id="{A61F4934-D334-4FA6-806B-65059524DBA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1F785948-6EB6-42EE-A6E3-F148E272F448}"/>
                                            </p:graphicEl>
                                          </p:spTgt>
                                        </p:tgtEl>
                                        <p:attrNameLst>
                                          <p:attrName>style.visibility</p:attrName>
                                        </p:attrNameLst>
                                      </p:cBhvr>
                                      <p:to>
                                        <p:strVal val="visible"/>
                                      </p:to>
                                    </p:set>
                                    <p:animEffect transition="in" filter="fade">
                                      <p:cBhvr>
                                        <p:cTn id="27" dur="500"/>
                                        <p:tgtEl>
                                          <p:spTgt spid="4">
                                            <p:graphicEl>
                                              <a:dgm id="{1F785948-6EB6-42EE-A6E3-F148E272F44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13475467-79ED-40C8-9881-4D48B9E5822E}"/>
                                            </p:graphicEl>
                                          </p:spTgt>
                                        </p:tgtEl>
                                        <p:attrNameLst>
                                          <p:attrName>style.visibility</p:attrName>
                                        </p:attrNameLst>
                                      </p:cBhvr>
                                      <p:to>
                                        <p:strVal val="visible"/>
                                      </p:to>
                                    </p:set>
                                    <p:animEffect transition="in" filter="fade">
                                      <p:cBhvr>
                                        <p:cTn id="32" dur="500"/>
                                        <p:tgtEl>
                                          <p:spTgt spid="4">
                                            <p:graphicEl>
                                              <a:dgm id="{13475467-79ED-40C8-9881-4D48B9E5822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ACF52889-D2F4-4473-BE9A-202D69284CFB}"/>
                                            </p:graphicEl>
                                          </p:spTgt>
                                        </p:tgtEl>
                                        <p:attrNameLst>
                                          <p:attrName>style.visibility</p:attrName>
                                        </p:attrNameLst>
                                      </p:cBhvr>
                                      <p:to>
                                        <p:strVal val="visible"/>
                                      </p:to>
                                    </p:set>
                                    <p:animEffect transition="in" filter="fade">
                                      <p:cBhvr>
                                        <p:cTn id="37" dur="500"/>
                                        <p:tgtEl>
                                          <p:spTgt spid="4">
                                            <p:graphicEl>
                                              <a:dgm id="{ACF52889-D2F4-4473-BE9A-202D69284CF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9116AB99-ED37-4DA6-98A5-AA107E2350E1}"/>
                                            </p:graphicEl>
                                          </p:spTgt>
                                        </p:tgtEl>
                                        <p:attrNameLst>
                                          <p:attrName>style.visibility</p:attrName>
                                        </p:attrNameLst>
                                      </p:cBhvr>
                                      <p:to>
                                        <p:strVal val="visible"/>
                                      </p:to>
                                    </p:set>
                                    <p:animEffect transition="in" filter="fade">
                                      <p:cBhvr>
                                        <p:cTn id="42" dur="500"/>
                                        <p:tgtEl>
                                          <p:spTgt spid="4">
                                            <p:graphicEl>
                                              <a:dgm id="{9116AB99-ED37-4DA6-98A5-AA107E2350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r>
              <a:rPr lang="en-US" dirty="0" err="1">
                <a:effectLst/>
              </a:rPr>
              <a:t>Creusen</a:t>
            </a:r>
            <a:r>
              <a:rPr lang="en-US" dirty="0">
                <a:effectLst/>
              </a:rPr>
              <a:t>, M. E., &amp; </a:t>
            </a:r>
            <a:r>
              <a:rPr lang="en-US" dirty="0" err="1">
                <a:effectLst/>
              </a:rPr>
              <a:t>Schoormans</a:t>
            </a:r>
            <a:r>
              <a:rPr lang="en-US" dirty="0">
                <a:effectLst/>
              </a:rPr>
              <a:t>, J. P. (2004, December 22). The Different Roles of Product Appearance in Consumer Choice*. </a:t>
            </a:r>
            <a:r>
              <a:rPr lang="en-US" i="1" dirty="0">
                <a:effectLst/>
              </a:rPr>
              <a:t>22</a:t>
            </a:r>
            <a:r>
              <a:rPr lang="en-US" dirty="0">
                <a:effectLst/>
              </a:rPr>
              <a:t>(1), 63-81. </a:t>
            </a:r>
            <a:r>
              <a:rPr lang="en-US" u="sng" dirty="0">
                <a:effectLst/>
                <a:hlinkClick r:id="rId2"/>
              </a:rPr>
              <a:t>https://onlinelibrary.wiley.com/doi/full/10.1111/j.0737-6782.2005.00103.x</a:t>
            </a:r>
            <a:endParaRPr lang="en-US" dirty="0">
              <a:effectLst/>
            </a:endParaRPr>
          </a:p>
          <a:p>
            <a:r>
              <a:rPr lang="en-US" dirty="0">
                <a:effectLst/>
              </a:rPr>
              <a:t>Grossman, R. P., &amp; </a:t>
            </a:r>
            <a:r>
              <a:rPr lang="en-US" dirty="0" err="1">
                <a:effectLst/>
              </a:rPr>
              <a:t>Wisenblit</a:t>
            </a:r>
            <a:r>
              <a:rPr lang="en-US" dirty="0">
                <a:effectLst/>
              </a:rPr>
              <a:t>, J. Z. (1999). What we know about consumers’ color choices. </a:t>
            </a:r>
            <a:r>
              <a:rPr lang="en-US" i="1" dirty="0">
                <a:effectLst/>
              </a:rPr>
              <a:t>Journal of Marketing Practice: Applied Marketing Science,</a:t>
            </a:r>
            <a:r>
              <a:rPr lang="en-US" dirty="0">
                <a:effectLst/>
              </a:rPr>
              <a:t> </a:t>
            </a:r>
            <a:r>
              <a:rPr lang="en-US" i="1" dirty="0">
                <a:effectLst/>
              </a:rPr>
              <a:t>5</a:t>
            </a:r>
            <a:r>
              <a:rPr lang="en-US" dirty="0">
                <a:effectLst/>
              </a:rPr>
              <a:t>(3), 78-88. doi:10.1108/eum000000000456    </a:t>
            </a:r>
          </a:p>
          <a:p>
            <a:r>
              <a:rPr lang="en-US" dirty="0">
                <a:effectLst/>
              </a:rPr>
              <a:t>Madden, T. J., Hewett, K., &amp; Roth, M. S. (2000). Managing images in different cultures: A cross-national study of color meanings and preferences.</a:t>
            </a:r>
            <a:r>
              <a:rPr lang="en-US" i="1" dirty="0">
                <a:effectLst/>
              </a:rPr>
              <a:t> Journal of International Marketing, 8</a:t>
            </a:r>
            <a:r>
              <a:rPr lang="en-US" dirty="0">
                <a:effectLst/>
              </a:rPr>
              <a:t>(4), 90-107. Retrieved from </a:t>
            </a:r>
            <a:r>
              <a:rPr lang="en-US" dirty="0">
                <a:effectLst/>
                <a:hlinkClick r:id="rId3"/>
              </a:rPr>
              <a:t>http://mantis.csuchico.edu/login?url=https://search.proquest.com/docview/197575478?accountid=10346</a:t>
            </a:r>
            <a:endParaRPr lang="en-US" dirty="0">
              <a:effectLst/>
            </a:endParaRPr>
          </a:p>
          <a:p>
            <a:r>
              <a:rPr lang="en-US" dirty="0">
                <a:effectLst/>
              </a:rPr>
              <a:t>Mehta, R., &amp; Zhu, R. (2009, February 27). Blue or Red? Exploring the Effect of Color on Cognitive Task </a:t>
            </a:r>
            <a:r>
              <a:rPr lang="en-US" err="1">
                <a:effectLst/>
              </a:rPr>
              <a:t>Performances</a:t>
            </a:r>
            <a:r>
              <a:rPr lang="en-US">
                <a:effectLst/>
              </a:rPr>
              <a:t>. </a:t>
            </a:r>
            <a:r>
              <a:rPr lang="en-US" u="sng">
                <a:effectLst/>
                <a:hlinkClick r:id="rId4"/>
              </a:rPr>
              <a:t>http</a:t>
            </a:r>
            <a:r>
              <a:rPr lang="en-US" u="sng" dirty="0">
                <a:effectLst/>
                <a:hlinkClick r:id="rId4"/>
              </a:rPr>
              <a:t>://science.sciencemag.org/content/323/5918/1226.full</a:t>
            </a:r>
            <a:endParaRPr lang="en-US" dirty="0">
              <a:effectLst/>
            </a:endParaRPr>
          </a:p>
          <a:p>
            <a:r>
              <a:rPr lang="en-US" dirty="0" err="1">
                <a:effectLst/>
              </a:rPr>
              <a:t>Radeloff</a:t>
            </a:r>
            <a:r>
              <a:rPr lang="en-US" dirty="0">
                <a:effectLst/>
              </a:rPr>
              <a:t>, D. J. (1990). Role of Color in Perception of Attractiveness. </a:t>
            </a:r>
            <a:r>
              <a:rPr lang="en-US" i="1" dirty="0">
                <a:effectLst/>
              </a:rPr>
              <a:t>Perceptual and Motor Skills,</a:t>
            </a:r>
            <a:r>
              <a:rPr lang="en-US" dirty="0">
                <a:effectLst/>
              </a:rPr>
              <a:t> </a:t>
            </a:r>
            <a:r>
              <a:rPr lang="en-US" i="1" dirty="0">
                <a:effectLst/>
              </a:rPr>
              <a:t>71</a:t>
            </a:r>
            <a:r>
              <a:rPr lang="en-US" dirty="0">
                <a:effectLst/>
              </a:rPr>
              <a:t>(1), 151-160. doi:10.2466/pms.1990.71.1.151</a:t>
            </a:r>
          </a:p>
          <a:p>
            <a:r>
              <a:rPr lang="en-US" dirty="0">
                <a:effectLst/>
              </a:rPr>
              <a:t>Silver, N. Clayton, et al. (1988). Sex and racial differences in color and number preferences.   </a:t>
            </a:r>
            <a:r>
              <a:rPr lang="en-US" i="1" dirty="0">
                <a:effectLst/>
              </a:rPr>
              <a:t>Perceptual and Motor Skills</a:t>
            </a:r>
            <a:r>
              <a:rPr lang="en-US" dirty="0">
                <a:effectLst/>
              </a:rPr>
              <a:t>, </a:t>
            </a:r>
            <a:r>
              <a:rPr lang="en-US" i="1" dirty="0">
                <a:effectLst/>
              </a:rPr>
              <a:t>66</a:t>
            </a:r>
            <a:r>
              <a:rPr lang="en-US" dirty="0">
                <a:effectLst/>
              </a:rPr>
              <a:t> (1),  295–299., doi:10.2466/pms.1988.66.1.295.   </a:t>
            </a:r>
          </a:p>
          <a:p>
            <a:r>
              <a:rPr lang="en-US" dirty="0">
                <a:effectLst/>
              </a:rPr>
              <a:t>Ware, Colin. (2008). Visual Thinking: For Design. Ergonomics. 53. -256.</a:t>
            </a:r>
          </a:p>
          <a:p>
            <a:endParaRPr lang="en-US" dirty="0"/>
          </a:p>
        </p:txBody>
      </p:sp>
    </p:spTree>
    <p:extLst>
      <p:ext uri="{BB962C8B-B14F-4D97-AF65-F5344CB8AC3E}">
        <p14:creationId xmlns:p14="http://schemas.microsoft.com/office/powerpoint/2010/main" val="196494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6A86-7383-4145-BB70-035E3629CE9A}"/>
              </a:ext>
            </a:extLst>
          </p:cNvPr>
          <p:cNvSpPr>
            <a:spLocks noGrp="1"/>
          </p:cNvSpPr>
          <p:nvPr>
            <p:ph type="title"/>
          </p:nvPr>
        </p:nvSpPr>
        <p:spPr/>
        <p:txBody>
          <a:bodyPr/>
          <a:lstStyle/>
          <a:p>
            <a:r>
              <a:rPr lang="en-US" dirty="0"/>
              <a:t>Statement of the Problem: Color Defined</a:t>
            </a:r>
          </a:p>
        </p:txBody>
      </p:sp>
      <p:graphicFrame>
        <p:nvGraphicFramePr>
          <p:cNvPr id="5" name="Content Placeholder 4">
            <a:extLst>
              <a:ext uri="{FF2B5EF4-FFF2-40B4-BE49-F238E27FC236}">
                <a16:creationId xmlns:a16="http://schemas.microsoft.com/office/drawing/2014/main" id="{1F62D865-C4E8-4A43-B3BA-973F1DD906B4}"/>
              </a:ext>
            </a:extLst>
          </p:cNvPr>
          <p:cNvGraphicFramePr>
            <a:graphicFrameLocks noGrp="1"/>
          </p:cNvGraphicFramePr>
          <p:nvPr>
            <p:ph sz="half" idx="1"/>
            <p:extLst>
              <p:ext uri="{D42A27DB-BD31-4B8C-83A1-F6EECF244321}">
                <p14:modId xmlns:p14="http://schemas.microsoft.com/office/powerpoint/2010/main" val="472295360"/>
              </p:ext>
            </p:extLst>
          </p:nvPr>
        </p:nvGraphicFramePr>
        <p:xfrm>
          <a:off x="914400" y="1731963"/>
          <a:ext cx="5059363"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20C85C50-6553-4357-8E56-0413CF6671CA}"/>
              </a:ext>
            </a:extLst>
          </p:cNvPr>
          <p:cNvGraphicFramePr>
            <a:graphicFrameLocks noGrp="1"/>
          </p:cNvGraphicFramePr>
          <p:nvPr>
            <p:ph sz="half" idx="2"/>
            <p:extLst>
              <p:ext uri="{D42A27DB-BD31-4B8C-83A1-F6EECF244321}">
                <p14:modId xmlns:p14="http://schemas.microsoft.com/office/powerpoint/2010/main" val="583397134"/>
              </p:ext>
            </p:extLst>
          </p:nvPr>
        </p:nvGraphicFramePr>
        <p:xfrm>
          <a:off x="6202363" y="1731963"/>
          <a:ext cx="5065712" cy="40592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C2BB6653-A3C3-4891-9EB8-02A4F3AEAB69}"/>
              </a:ext>
            </a:extLst>
          </p:cNvPr>
          <p:cNvSpPr txBox="1"/>
          <p:nvPr/>
        </p:nvSpPr>
        <p:spPr>
          <a:xfrm>
            <a:off x="2329192" y="1736726"/>
            <a:ext cx="2229778" cy="369332"/>
          </a:xfrm>
          <a:prstGeom prst="rect">
            <a:avLst/>
          </a:prstGeom>
          <a:noFill/>
        </p:spPr>
        <p:txBody>
          <a:bodyPr wrap="none" rtlCol="0">
            <a:spAutoFit/>
          </a:bodyPr>
          <a:lstStyle/>
          <a:p>
            <a:r>
              <a:rPr lang="en-US" dirty="0"/>
              <a:t>Trichromatic Theory</a:t>
            </a:r>
          </a:p>
        </p:txBody>
      </p:sp>
      <p:sp>
        <p:nvSpPr>
          <p:cNvPr id="8" name="TextBox 7">
            <a:extLst>
              <a:ext uri="{FF2B5EF4-FFF2-40B4-BE49-F238E27FC236}">
                <a16:creationId xmlns:a16="http://schemas.microsoft.com/office/drawing/2014/main" id="{F788F677-ECFF-4A2A-A4F9-8DE9BF46A6FA}"/>
              </a:ext>
            </a:extLst>
          </p:cNvPr>
          <p:cNvSpPr txBox="1"/>
          <p:nvPr/>
        </p:nvSpPr>
        <p:spPr>
          <a:xfrm>
            <a:off x="7369300" y="1736726"/>
            <a:ext cx="2731838" cy="369332"/>
          </a:xfrm>
          <a:prstGeom prst="rect">
            <a:avLst/>
          </a:prstGeom>
          <a:noFill/>
        </p:spPr>
        <p:txBody>
          <a:bodyPr wrap="none" rtlCol="0">
            <a:spAutoFit/>
          </a:bodyPr>
          <a:lstStyle/>
          <a:p>
            <a:r>
              <a:rPr lang="en-US" dirty="0"/>
              <a:t>Opponent Process Theory</a:t>
            </a:r>
          </a:p>
        </p:txBody>
      </p:sp>
      <p:sp>
        <p:nvSpPr>
          <p:cNvPr id="9" name="TextBox 8">
            <a:extLst>
              <a:ext uri="{FF2B5EF4-FFF2-40B4-BE49-F238E27FC236}">
                <a16:creationId xmlns:a16="http://schemas.microsoft.com/office/drawing/2014/main" id="{916AD753-BDCE-4E5D-8E16-83114B897ED4}"/>
              </a:ext>
            </a:extLst>
          </p:cNvPr>
          <p:cNvSpPr txBox="1"/>
          <p:nvPr/>
        </p:nvSpPr>
        <p:spPr>
          <a:xfrm>
            <a:off x="2490267" y="5943113"/>
            <a:ext cx="7200817" cy="369332"/>
          </a:xfrm>
          <a:prstGeom prst="rect">
            <a:avLst/>
          </a:prstGeom>
          <a:noFill/>
        </p:spPr>
        <p:txBody>
          <a:bodyPr wrap="none" rtlCol="0">
            <a:spAutoFit/>
          </a:bodyPr>
          <a:lstStyle/>
          <a:p>
            <a:pPr marL="285750" indent="-285750">
              <a:buFont typeface="Arial" panose="020B0604020202020204" pitchFamily="34" charset="0"/>
              <a:buChar char="•"/>
            </a:pPr>
            <a:r>
              <a:rPr lang="en-US" b="1" u="sng" dirty="0"/>
              <a:t>Chroma:</a:t>
            </a:r>
            <a:r>
              <a:rPr lang="en-US" dirty="0"/>
              <a:t> the purity, or intensity of a color, or distinctive hue of color</a:t>
            </a:r>
            <a:endParaRPr lang="en-US" b="1" u="sng" dirty="0"/>
          </a:p>
        </p:txBody>
      </p:sp>
      <p:sp>
        <p:nvSpPr>
          <p:cNvPr id="3" name="TextBox 2"/>
          <p:cNvSpPr txBox="1"/>
          <p:nvPr/>
        </p:nvSpPr>
        <p:spPr>
          <a:xfrm>
            <a:off x="5335853" y="4289612"/>
            <a:ext cx="1509644" cy="369332"/>
          </a:xfrm>
          <a:prstGeom prst="rect">
            <a:avLst/>
          </a:prstGeom>
          <a:noFill/>
        </p:spPr>
        <p:txBody>
          <a:bodyPr wrap="none" rtlCol="0">
            <a:spAutoFit/>
          </a:bodyPr>
          <a:lstStyle/>
          <a:p>
            <a:r>
              <a:rPr lang="en-US" dirty="0"/>
              <a:t>(Ware, 2008)</a:t>
            </a:r>
          </a:p>
        </p:txBody>
      </p:sp>
    </p:spTree>
    <p:extLst>
      <p:ext uri="{BB962C8B-B14F-4D97-AF65-F5344CB8AC3E}">
        <p14:creationId xmlns:p14="http://schemas.microsoft.com/office/powerpoint/2010/main" val="4761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8A2BD8D-D0BB-4FCB-9865-248F98B3898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6DFE2F9-C4FB-4235-8389-229D3A06D44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609CCE1-B7E5-448C-8B7A-1859DAB6039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2B6C9EC-3DC5-44BC-8593-9F057084601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EBB8C1B3-2656-4769-B438-A42EE295801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E99749FE-29F0-4536-BC5F-57C82DB02E7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6" grpId="0" uiExpand="1">
        <p:bldSub>
          <a:bldDgm bld="one"/>
        </p:bldSub>
      </p:bldGraphic>
      <p:bldP spid="7" grpId="0"/>
      <p:bldP spid="8" grpId="0"/>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0B94-11DE-426B-AB43-24F949B77892}"/>
              </a:ext>
            </a:extLst>
          </p:cNvPr>
          <p:cNvSpPr>
            <a:spLocks noGrp="1"/>
          </p:cNvSpPr>
          <p:nvPr>
            <p:ph type="title"/>
          </p:nvPr>
        </p:nvSpPr>
        <p:spPr/>
        <p:txBody>
          <a:bodyPr/>
          <a:lstStyle/>
          <a:p>
            <a:r>
              <a:rPr lang="en-US" dirty="0">
                <a:solidFill>
                  <a:schemeClr val="tx1"/>
                </a:solidFill>
              </a:rPr>
              <a:t>Background Research #1</a:t>
            </a:r>
          </a:p>
        </p:txBody>
      </p:sp>
      <p:graphicFrame>
        <p:nvGraphicFramePr>
          <p:cNvPr id="4" name="Content Placeholder 3">
            <a:extLst>
              <a:ext uri="{FF2B5EF4-FFF2-40B4-BE49-F238E27FC236}">
                <a16:creationId xmlns:a16="http://schemas.microsoft.com/office/drawing/2014/main" id="{C2509BC6-390A-48EB-ACE3-63291056563C}"/>
              </a:ext>
            </a:extLst>
          </p:cNvPr>
          <p:cNvGraphicFramePr>
            <a:graphicFrameLocks noGrp="1"/>
          </p:cNvGraphicFramePr>
          <p:nvPr>
            <p:ph idx="1"/>
            <p:extLst>
              <p:ext uri="{D42A27DB-BD31-4B8C-83A1-F6EECF244321}">
                <p14:modId xmlns:p14="http://schemas.microsoft.com/office/powerpoint/2010/main" val="73552336"/>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22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8B33FFA-8A87-4611-92B8-9921A1F4B5AB}"/>
                                            </p:graphicEl>
                                          </p:spTgt>
                                        </p:tgtEl>
                                        <p:attrNameLst>
                                          <p:attrName>style.visibility</p:attrName>
                                        </p:attrNameLst>
                                      </p:cBhvr>
                                      <p:to>
                                        <p:strVal val="visible"/>
                                      </p:to>
                                    </p:set>
                                    <p:animEffect transition="in" filter="fade">
                                      <p:cBhvr>
                                        <p:cTn id="7" dur="500"/>
                                        <p:tgtEl>
                                          <p:spTgt spid="4">
                                            <p:graphicEl>
                                              <a:dgm id="{08B33FFA-8A87-4611-92B8-9921A1F4B5A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4B20661-F7DD-4416-B2C0-870DA9ED67B8}"/>
                                            </p:graphicEl>
                                          </p:spTgt>
                                        </p:tgtEl>
                                        <p:attrNameLst>
                                          <p:attrName>style.visibility</p:attrName>
                                        </p:attrNameLst>
                                      </p:cBhvr>
                                      <p:to>
                                        <p:strVal val="visible"/>
                                      </p:to>
                                    </p:set>
                                    <p:animEffect transition="in" filter="fade">
                                      <p:cBhvr>
                                        <p:cTn id="12" dur="500"/>
                                        <p:tgtEl>
                                          <p:spTgt spid="4">
                                            <p:graphicEl>
                                              <a:dgm id="{B4B20661-F7DD-4416-B2C0-870DA9ED67B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DF011E36-D7E0-4372-B9DE-F941C7FE8435}"/>
                                            </p:graphicEl>
                                          </p:spTgt>
                                        </p:tgtEl>
                                        <p:attrNameLst>
                                          <p:attrName>style.visibility</p:attrName>
                                        </p:attrNameLst>
                                      </p:cBhvr>
                                      <p:to>
                                        <p:strVal val="visible"/>
                                      </p:to>
                                    </p:set>
                                    <p:animEffect transition="in" filter="fade">
                                      <p:cBhvr>
                                        <p:cTn id="15" dur="500"/>
                                        <p:tgtEl>
                                          <p:spTgt spid="4">
                                            <p:graphicEl>
                                              <a:dgm id="{DF011E36-D7E0-4372-B9DE-F941C7FE84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B69F-2015-4E48-8DD8-10E618C55E1A}"/>
              </a:ext>
            </a:extLst>
          </p:cNvPr>
          <p:cNvSpPr>
            <a:spLocks noGrp="1"/>
          </p:cNvSpPr>
          <p:nvPr>
            <p:ph type="title"/>
          </p:nvPr>
        </p:nvSpPr>
        <p:spPr/>
        <p:txBody>
          <a:bodyPr/>
          <a:lstStyle/>
          <a:p>
            <a:r>
              <a:rPr lang="en-US" dirty="0">
                <a:solidFill>
                  <a:schemeClr val="tx1"/>
                </a:solidFill>
              </a:rPr>
              <a:t>Background Research #2</a:t>
            </a:r>
          </a:p>
        </p:txBody>
      </p:sp>
      <p:graphicFrame>
        <p:nvGraphicFramePr>
          <p:cNvPr id="4" name="Content Placeholder 3">
            <a:extLst>
              <a:ext uri="{FF2B5EF4-FFF2-40B4-BE49-F238E27FC236}">
                <a16:creationId xmlns:a16="http://schemas.microsoft.com/office/drawing/2014/main" id="{9811ED3A-E21B-4691-90E8-A40DF92E6C46}"/>
              </a:ext>
            </a:extLst>
          </p:cNvPr>
          <p:cNvGraphicFramePr>
            <a:graphicFrameLocks noGrp="1"/>
          </p:cNvGraphicFramePr>
          <p:nvPr>
            <p:ph idx="1"/>
            <p:extLst>
              <p:ext uri="{D42A27DB-BD31-4B8C-83A1-F6EECF244321}">
                <p14:modId xmlns:p14="http://schemas.microsoft.com/office/powerpoint/2010/main" val="3417595724"/>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05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536E084-CFDD-435F-A571-8A890E6780D8}"/>
                                            </p:graphicEl>
                                          </p:spTgt>
                                        </p:tgtEl>
                                        <p:attrNameLst>
                                          <p:attrName>style.visibility</p:attrName>
                                        </p:attrNameLst>
                                      </p:cBhvr>
                                      <p:to>
                                        <p:strVal val="visible"/>
                                      </p:to>
                                    </p:set>
                                    <p:animEffect transition="in" filter="fade">
                                      <p:cBhvr>
                                        <p:cTn id="7" dur="500"/>
                                        <p:tgtEl>
                                          <p:spTgt spid="4">
                                            <p:graphicEl>
                                              <a:dgm id="{C536E084-CFDD-435F-A571-8A890E6780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3B35F67-5F82-4480-83F3-2F42034D4E59}"/>
                                            </p:graphicEl>
                                          </p:spTgt>
                                        </p:tgtEl>
                                        <p:attrNameLst>
                                          <p:attrName>style.visibility</p:attrName>
                                        </p:attrNameLst>
                                      </p:cBhvr>
                                      <p:to>
                                        <p:strVal val="visible"/>
                                      </p:to>
                                    </p:set>
                                    <p:animEffect transition="in" filter="fade">
                                      <p:cBhvr>
                                        <p:cTn id="12" dur="500"/>
                                        <p:tgtEl>
                                          <p:spTgt spid="4">
                                            <p:graphicEl>
                                              <a:dgm id="{53B35F67-5F82-4480-83F3-2F42034D4E5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691B226-0E95-494D-846B-2A260F3A3746}"/>
                                            </p:graphicEl>
                                          </p:spTgt>
                                        </p:tgtEl>
                                        <p:attrNameLst>
                                          <p:attrName>style.visibility</p:attrName>
                                        </p:attrNameLst>
                                      </p:cBhvr>
                                      <p:to>
                                        <p:strVal val="visible"/>
                                      </p:to>
                                    </p:set>
                                    <p:animEffect transition="in" filter="fade">
                                      <p:cBhvr>
                                        <p:cTn id="15" dur="500"/>
                                        <p:tgtEl>
                                          <p:spTgt spid="4">
                                            <p:graphicEl>
                                              <a:dgm id="{5691B226-0E95-494D-846B-2A260F3A37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1419-18A9-4773-A752-66317DB82EC6}"/>
              </a:ext>
            </a:extLst>
          </p:cNvPr>
          <p:cNvSpPr>
            <a:spLocks noGrp="1"/>
          </p:cNvSpPr>
          <p:nvPr>
            <p:ph type="title"/>
          </p:nvPr>
        </p:nvSpPr>
        <p:spPr/>
        <p:txBody>
          <a:bodyPr/>
          <a:lstStyle/>
          <a:p>
            <a:r>
              <a:rPr lang="en-US" dirty="0">
                <a:solidFill>
                  <a:schemeClr val="tx1"/>
                </a:solidFill>
              </a:rPr>
              <a:t>Background Research #3</a:t>
            </a:r>
          </a:p>
        </p:txBody>
      </p:sp>
      <p:graphicFrame>
        <p:nvGraphicFramePr>
          <p:cNvPr id="4" name="Content Placeholder 3">
            <a:extLst>
              <a:ext uri="{FF2B5EF4-FFF2-40B4-BE49-F238E27FC236}">
                <a16:creationId xmlns:a16="http://schemas.microsoft.com/office/drawing/2014/main" id="{4297ACF4-B882-4590-A0DE-DDFB9BCB8172}"/>
              </a:ext>
            </a:extLst>
          </p:cNvPr>
          <p:cNvGraphicFramePr>
            <a:graphicFrameLocks noGrp="1"/>
          </p:cNvGraphicFramePr>
          <p:nvPr>
            <p:ph idx="1"/>
            <p:extLst>
              <p:ext uri="{D42A27DB-BD31-4B8C-83A1-F6EECF244321}">
                <p14:modId xmlns:p14="http://schemas.microsoft.com/office/powerpoint/2010/main" val="2024290563"/>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06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75B6B53-39AD-4D3C-ADD4-13E0B899AF4A}"/>
                                            </p:graphicEl>
                                          </p:spTgt>
                                        </p:tgtEl>
                                        <p:attrNameLst>
                                          <p:attrName>style.visibility</p:attrName>
                                        </p:attrNameLst>
                                      </p:cBhvr>
                                      <p:to>
                                        <p:strVal val="visible"/>
                                      </p:to>
                                    </p:set>
                                    <p:animEffect transition="in" filter="fade">
                                      <p:cBhvr>
                                        <p:cTn id="7" dur="500"/>
                                        <p:tgtEl>
                                          <p:spTgt spid="4">
                                            <p:graphicEl>
                                              <a:dgm id="{E75B6B53-39AD-4D3C-ADD4-13E0B899AF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AF05F8C-7F94-485A-9FCD-7825F8460531}"/>
                                            </p:graphicEl>
                                          </p:spTgt>
                                        </p:tgtEl>
                                        <p:attrNameLst>
                                          <p:attrName>style.visibility</p:attrName>
                                        </p:attrNameLst>
                                      </p:cBhvr>
                                      <p:to>
                                        <p:strVal val="visible"/>
                                      </p:to>
                                    </p:set>
                                    <p:animEffect transition="in" filter="fade">
                                      <p:cBhvr>
                                        <p:cTn id="12" dur="500"/>
                                        <p:tgtEl>
                                          <p:spTgt spid="4">
                                            <p:graphicEl>
                                              <a:dgm id="{CAF05F8C-7F94-485A-9FCD-7825F846053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F65EEF5-31B5-4615-BD13-A1B0D07C3C06}"/>
                                            </p:graphicEl>
                                          </p:spTgt>
                                        </p:tgtEl>
                                        <p:attrNameLst>
                                          <p:attrName>style.visibility</p:attrName>
                                        </p:attrNameLst>
                                      </p:cBhvr>
                                      <p:to>
                                        <p:strVal val="visible"/>
                                      </p:to>
                                    </p:set>
                                    <p:animEffect transition="in" filter="fade">
                                      <p:cBhvr>
                                        <p:cTn id="15" dur="500"/>
                                        <p:tgtEl>
                                          <p:spTgt spid="4">
                                            <p:graphicEl>
                                              <a:dgm id="{5F65EEF5-31B5-4615-BD13-A1B0D07C3C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5E13-617E-4BF5-B738-C856CD50A486}"/>
              </a:ext>
            </a:extLst>
          </p:cNvPr>
          <p:cNvSpPr>
            <a:spLocks noGrp="1"/>
          </p:cNvSpPr>
          <p:nvPr>
            <p:ph type="title"/>
          </p:nvPr>
        </p:nvSpPr>
        <p:spPr/>
        <p:txBody>
          <a:bodyPr/>
          <a:lstStyle/>
          <a:p>
            <a:pPr algn="ctr"/>
            <a:r>
              <a:rPr lang="en-US" dirty="0">
                <a:solidFill>
                  <a:schemeClr val="tx1"/>
                </a:solidFill>
              </a:rPr>
              <a:t>Back ground research #4</a:t>
            </a:r>
          </a:p>
        </p:txBody>
      </p:sp>
      <p:graphicFrame>
        <p:nvGraphicFramePr>
          <p:cNvPr id="4" name="Content Placeholder 3">
            <a:extLst>
              <a:ext uri="{FF2B5EF4-FFF2-40B4-BE49-F238E27FC236}">
                <a16:creationId xmlns:a16="http://schemas.microsoft.com/office/drawing/2014/main" id="{8075F7F1-E8A2-44E2-BB90-65F06B5005F7}"/>
              </a:ext>
            </a:extLst>
          </p:cNvPr>
          <p:cNvGraphicFramePr>
            <a:graphicFrameLocks noGrp="1"/>
          </p:cNvGraphicFramePr>
          <p:nvPr>
            <p:ph idx="1"/>
            <p:extLst>
              <p:ext uri="{D42A27DB-BD31-4B8C-83A1-F6EECF244321}">
                <p14:modId xmlns:p14="http://schemas.microsoft.com/office/powerpoint/2010/main" val="2529954332"/>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7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3D45067-B751-4713-B85E-293B449B8B36}"/>
                                            </p:graphicEl>
                                          </p:spTgt>
                                        </p:tgtEl>
                                        <p:attrNameLst>
                                          <p:attrName>style.visibility</p:attrName>
                                        </p:attrNameLst>
                                      </p:cBhvr>
                                      <p:to>
                                        <p:strVal val="visible"/>
                                      </p:to>
                                    </p:set>
                                    <p:animEffect transition="in" filter="fade">
                                      <p:cBhvr>
                                        <p:cTn id="7" dur="500"/>
                                        <p:tgtEl>
                                          <p:spTgt spid="4">
                                            <p:graphicEl>
                                              <a:dgm id="{33D45067-B751-4713-B85E-293B449B8B3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2390F4C-8EC9-4063-A665-15889B8B7B43}"/>
                                            </p:graphicEl>
                                          </p:spTgt>
                                        </p:tgtEl>
                                        <p:attrNameLst>
                                          <p:attrName>style.visibility</p:attrName>
                                        </p:attrNameLst>
                                      </p:cBhvr>
                                      <p:to>
                                        <p:strVal val="visible"/>
                                      </p:to>
                                    </p:set>
                                    <p:animEffect transition="in" filter="fade">
                                      <p:cBhvr>
                                        <p:cTn id="12" dur="500"/>
                                        <p:tgtEl>
                                          <p:spTgt spid="4">
                                            <p:graphicEl>
                                              <a:dgm id="{22390F4C-8EC9-4063-A665-15889B8B7B4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32D2627-75E5-446F-BB73-428E5305FB29}"/>
                                            </p:graphicEl>
                                          </p:spTgt>
                                        </p:tgtEl>
                                        <p:attrNameLst>
                                          <p:attrName>style.visibility</p:attrName>
                                        </p:attrNameLst>
                                      </p:cBhvr>
                                      <p:to>
                                        <p:strVal val="visible"/>
                                      </p:to>
                                    </p:set>
                                    <p:animEffect transition="in" filter="fade">
                                      <p:cBhvr>
                                        <p:cTn id="15" dur="500"/>
                                        <p:tgtEl>
                                          <p:spTgt spid="4">
                                            <p:graphicEl>
                                              <a:dgm id="{932D2627-75E5-446F-BB73-428E5305FB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A593-9DBB-4C21-BDBB-4CD07F193291}"/>
              </a:ext>
            </a:extLst>
          </p:cNvPr>
          <p:cNvSpPr>
            <a:spLocks noGrp="1"/>
          </p:cNvSpPr>
          <p:nvPr>
            <p:ph type="title"/>
          </p:nvPr>
        </p:nvSpPr>
        <p:spPr/>
        <p:txBody>
          <a:bodyPr/>
          <a:lstStyle/>
          <a:p>
            <a:r>
              <a:rPr lang="en-US" dirty="0">
                <a:solidFill>
                  <a:schemeClr val="tx1"/>
                </a:solidFill>
              </a:rPr>
              <a:t>Background research # 5</a:t>
            </a:r>
          </a:p>
        </p:txBody>
      </p:sp>
      <p:graphicFrame>
        <p:nvGraphicFramePr>
          <p:cNvPr id="4" name="Content Placeholder 3">
            <a:extLst>
              <a:ext uri="{FF2B5EF4-FFF2-40B4-BE49-F238E27FC236}">
                <a16:creationId xmlns:a16="http://schemas.microsoft.com/office/drawing/2014/main" id="{D5CDC1C1-674F-41EB-A3B0-A0190771974F}"/>
              </a:ext>
            </a:extLst>
          </p:cNvPr>
          <p:cNvGraphicFramePr>
            <a:graphicFrameLocks noGrp="1"/>
          </p:cNvGraphicFramePr>
          <p:nvPr>
            <p:ph idx="1"/>
            <p:extLst>
              <p:ext uri="{D42A27DB-BD31-4B8C-83A1-F6EECF244321}">
                <p14:modId xmlns:p14="http://schemas.microsoft.com/office/powerpoint/2010/main" val="2311515574"/>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4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4C1CBF5-FB05-4559-A738-120B713F2DCE}"/>
                                            </p:graphicEl>
                                          </p:spTgt>
                                        </p:tgtEl>
                                        <p:attrNameLst>
                                          <p:attrName>style.visibility</p:attrName>
                                        </p:attrNameLst>
                                      </p:cBhvr>
                                      <p:to>
                                        <p:strVal val="visible"/>
                                      </p:to>
                                    </p:set>
                                    <p:animEffect transition="in" filter="fade">
                                      <p:cBhvr>
                                        <p:cTn id="7" dur="500"/>
                                        <p:tgtEl>
                                          <p:spTgt spid="4">
                                            <p:graphicEl>
                                              <a:dgm id="{A4C1CBF5-FB05-4559-A738-120B713F2DC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E392087B-1516-41D5-BA56-114638DDCA92}"/>
                                            </p:graphicEl>
                                          </p:spTgt>
                                        </p:tgtEl>
                                        <p:attrNameLst>
                                          <p:attrName>style.visibility</p:attrName>
                                        </p:attrNameLst>
                                      </p:cBhvr>
                                      <p:to>
                                        <p:strVal val="visible"/>
                                      </p:to>
                                    </p:set>
                                    <p:animEffect transition="in" filter="fade">
                                      <p:cBhvr>
                                        <p:cTn id="12" dur="500"/>
                                        <p:tgtEl>
                                          <p:spTgt spid="4">
                                            <p:graphicEl>
                                              <a:dgm id="{E392087B-1516-41D5-BA56-114638DDCA9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ED7F1B4-A0C9-469C-97B3-B9F099146BA2}"/>
                                            </p:graphicEl>
                                          </p:spTgt>
                                        </p:tgtEl>
                                        <p:attrNameLst>
                                          <p:attrName>style.visibility</p:attrName>
                                        </p:attrNameLst>
                                      </p:cBhvr>
                                      <p:to>
                                        <p:strVal val="visible"/>
                                      </p:to>
                                    </p:set>
                                    <p:animEffect transition="in" filter="fade">
                                      <p:cBhvr>
                                        <p:cTn id="15" dur="500"/>
                                        <p:tgtEl>
                                          <p:spTgt spid="4">
                                            <p:graphicEl>
                                              <a:dgm id="{4ED7F1B4-A0C9-469C-97B3-B9F099146B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094E-4D9B-42E2-A286-A96C7CB82EE9}"/>
              </a:ext>
            </a:extLst>
          </p:cNvPr>
          <p:cNvSpPr>
            <a:spLocks noGrp="1"/>
          </p:cNvSpPr>
          <p:nvPr>
            <p:ph type="title"/>
          </p:nvPr>
        </p:nvSpPr>
        <p:spPr/>
        <p:txBody>
          <a:bodyPr/>
          <a:lstStyle/>
          <a:p>
            <a:r>
              <a:rPr lang="en-US" dirty="0">
                <a:solidFill>
                  <a:schemeClr val="tx1"/>
                </a:solidFill>
              </a:rPr>
              <a:t>Hypothesis #1</a:t>
            </a:r>
          </a:p>
        </p:txBody>
      </p:sp>
      <p:graphicFrame>
        <p:nvGraphicFramePr>
          <p:cNvPr id="11" name="Content Placeholder 10">
            <a:extLst>
              <a:ext uri="{FF2B5EF4-FFF2-40B4-BE49-F238E27FC236}">
                <a16:creationId xmlns:a16="http://schemas.microsoft.com/office/drawing/2014/main" id="{F9C5273D-4096-4A3A-8B07-59054C54FBD6}"/>
              </a:ext>
            </a:extLst>
          </p:cNvPr>
          <p:cNvGraphicFramePr>
            <a:graphicFrameLocks noGrp="1"/>
          </p:cNvGraphicFramePr>
          <p:nvPr>
            <p:ph sz="quarter" idx="4"/>
            <p:extLst>
              <p:ext uri="{D42A27DB-BD31-4B8C-83A1-F6EECF244321}">
                <p14:modId xmlns:p14="http://schemas.microsoft.com/office/powerpoint/2010/main" val="3973008396"/>
              </p:ext>
            </p:extLst>
          </p:nvPr>
        </p:nvGraphicFramePr>
        <p:xfrm>
          <a:off x="6720951" y="2573559"/>
          <a:ext cx="4043362" cy="2814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a:extLst>
              <a:ext uri="{FF2B5EF4-FFF2-40B4-BE49-F238E27FC236}">
                <a16:creationId xmlns:a16="http://schemas.microsoft.com/office/drawing/2014/main" id="{0E5799F5-601B-4F81-B3A4-BBC860232BE7}"/>
              </a:ext>
            </a:extLst>
          </p:cNvPr>
          <p:cNvGraphicFramePr>
            <a:graphicFrameLocks noGrp="1"/>
          </p:cNvGraphicFramePr>
          <p:nvPr>
            <p:ph sz="half" idx="2"/>
            <p:extLst>
              <p:ext uri="{D42A27DB-BD31-4B8C-83A1-F6EECF244321}">
                <p14:modId xmlns:p14="http://schemas.microsoft.com/office/powerpoint/2010/main" val="3100439981"/>
              </p:ext>
            </p:extLst>
          </p:nvPr>
        </p:nvGraphicFramePr>
        <p:xfrm>
          <a:off x="1006475" y="2379663"/>
          <a:ext cx="4875213" cy="3411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Arrow: Right 11">
            <a:extLst>
              <a:ext uri="{FF2B5EF4-FFF2-40B4-BE49-F238E27FC236}">
                <a16:creationId xmlns:a16="http://schemas.microsoft.com/office/drawing/2014/main" id="{F3661D36-395D-40FD-9EB0-7DD174828217}"/>
              </a:ext>
            </a:extLst>
          </p:cNvPr>
          <p:cNvSpPr/>
          <p:nvPr/>
        </p:nvSpPr>
        <p:spPr>
          <a:xfrm>
            <a:off x="5407052" y="37385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870E8B8-E640-4241-B14B-271E94075053}"/>
              </a:ext>
            </a:extLst>
          </p:cNvPr>
          <p:cNvSpPr txBox="1"/>
          <p:nvPr/>
        </p:nvSpPr>
        <p:spPr>
          <a:xfrm>
            <a:off x="2720165" y="1876862"/>
            <a:ext cx="1447832" cy="461665"/>
          </a:xfrm>
          <a:prstGeom prst="rect">
            <a:avLst/>
          </a:prstGeom>
          <a:noFill/>
        </p:spPr>
        <p:txBody>
          <a:bodyPr wrap="none" rtlCol="0">
            <a:spAutoFit/>
          </a:bodyPr>
          <a:lstStyle/>
          <a:p>
            <a:r>
              <a:rPr lang="en-US" sz="2400" dirty="0"/>
              <a:t>Rationale</a:t>
            </a:r>
          </a:p>
        </p:txBody>
      </p:sp>
      <p:sp>
        <p:nvSpPr>
          <p:cNvPr id="22" name="TextBox 21">
            <a:extLst>
              <a:ext uri="{FF2B5EF4-FFF2-40B4-BE49-F238E27FC236}">
                <a16:creationId xmlns:a16="http://schemas.microsoft.com/office/drawing/2014/main" id="{60F9E4CD-403A-4EA6-A75E-F04C86AB7FD0}"/>
              </a:ext>
            </a:extLst>
          </p:cNvPr>
          <p:cNvSpPr txBox="1"/>
          <p:nvPr/>
        </p:nvSpPr>
        <p:spPr>
          <a:xfrm>
            <a:off x="8024005" y="1876861"/>
            <a:ext cx="1646605" cy="461665"/>
          </a:xfrm>
          <a:prstGeom prst="rect">
            <a:avLst/>
          </a:prstGeom>
          <a:noFill/>
        </p:spPr>
        <p:txBody>
          <a:bodyPr wrap="none" rtlCol="0">
            <a:spAutoFit/>
          </a:bodyPr>
          <a:lstStyle/>
          <a:p>
            <a:r>
              <a:rPr lang="en-US" sz="2400" dirty="0"/>
              <a:t>Hypothesis</a:t>
            </a:r>
          </a:p>
        </p:txBody>
      </p:sp>
    </p:spTree>
    <p:extLst>
      <p:ext uri="{BB962C8B-B14F-4D97-AF65-F5344CB8AC3E}">
        <p14:creationId xmlns:p14="http://schemas.microsoft.com/office/powerpoint/2010/main" val="33798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2762E5C0-A405-4361-94B7-8BD1DCC18B26}"/>
                                            </p:graphicEl>
                                          </p:spTgt>
                                        </p:tgtEl>
                                        <p:attrNameLst>
                                          <p:attrName>style.visibility</p:attrName>
                                        </p:attrNameLst>
                                      </p:cBhvr>
                                      <p:to>
                                        <p:strVal val="visible"/>
                                      </p:to>
                                    </p:set>
                                    <p:animEffect transition="in" filter="fade">
                                      <p:cBhvr>
                                        <p:cTn id="12" dur="500"/>
                                        <p:tgtEl>
                                          <p:spTgt spid="10">
                                            <p:graphicEl>
                                              <a:dgm id="{2762E5C0-A405-4361-94B7-8BD1DCC18B2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F374A9DB-48D2-42F3-857E-FD84C695C0DA}"/>
                                            </p:graphicEl>
                                          </p:spTgt>
                                        </p:tgtEl>
                                        <p:attrNameLst>
                                          <p:attrName>style.visibility</p:attrName>
                                        </p:attrNameLst>
                                      </p:cBhvr>
                                      <p:to>
                                        <p:strVal val="visible"/>
                                      </p:to>
                                    </p:set>
                                    <p:animEffect transition="in" filter="fade">
                                      <p:cBhvr>
                                        <p:cTn id="17" dur="500"/>
                                        <p:tgtEl>
                                          <p:spTgt spid="10">
                                            <p:graphicEl>
                                              <a:dgm id="{F374A9DB-48D2-42F3-857E-FD84C695C0D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0" grpId="0">
        <p:bldSub>
          <a:bldDgm bld="one"/>
        </p:bldSub>
      </p:bldGraphic>
      <p:bldP spid="12" grpId="0" animBg="1"/>
      <p:bldP spid="19" grpId="0"/>
      <p:bldP spid="2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3997</TotalTime>
  <Words>1995</Words>
  <Application>Microsoft Office PowerPoint</Application>
  <PresentationFormat>Widescreen</PresentationFormat>
  <Paragraphs>228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Calisto MT</vt:lpstr>
      <vt:lpstr>Trebuchet MS</vt:lpstr>
      <vt:lpstr>Wingdings 2</vt:lpstr>
      <vt:lpstr>Slate</vt:lpstr>
      <vt:lpstr>The Effects of Color on Gendered Perceptions of a Product</vt:lpstr>
      <vt:lpstr>Statement of the Problem</vt:lpstr>
      <vt:lpstr>Statement of the Problem: Color Defined</vt:lpstr>
      <vt:lpstr>Background Research #1</vt:lpstr>
      <vt:lpstr>Background Research #2</vt:lpstr>
      <vt:lpstr>Background Research #3</vt:lpstr>
      <vt:lpstr>Back ground research #4</vt:lpstr>
      <vt:lpstr>Background research # 5</vt:lpstr>
      <vt:lpstr>Hypothesis #1</vt:lpstr>
      <vt:lpstr>Hypothesis #2</vt:lpstr>
      <vt:lpstr>Hypothesis #3</vt:lpstr>
      <vt:lpstr>Hypothesis #4 </vt:lpstr>
      <vt:lpstr>Methods: Subjects</vt:lpstr>
      <vt:lpstr>Methods: Design</vt:lpstr>
      <vt:lpstr>Methods: Materials</vt:lpstr>
      <vt:lpstr>Methods: Sample Images</vt:lpstr>
      <vt:lpstr>Methods: Materials</vt:lpstr>
      <vt:lpstr>Methods: Procedures</vt:lpstr>
      <vt:lpstr>Methods: Data Source/Tests Used</vt:lpstr>
      <vt:lpstr>Results</vt:lpstr>
      <vt:lpstr>Results</vt:lpstr>
      <vt:lpstr>Results</vt:lpstr>
      <vt:lpstr>Results</vt:lpstr>
      <vt:lpstr>Discussion: Limitations</vt:lpstr>
      <vt:lpstr>Discussion: Future Research</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Individual Differences in Color Preference by Gender</dc:title>
  <dc:creator>cameron huffman</dc:creator>
  <cp:lastModifiedBy>Neil H Schwartz</cp:lastModifiedBy>
  <cp:revision>77</cp:revision>
  <dcterms:created xsi:type="dcterms:W3CDTF">2018-05-13T22:03:21Z</dcterms:created>
  <dcterms:modified xsi:type="dcterms:W3CDTF">2019-04-04T18:47:31Z</dcterms:modified>
</cp:coreProperties>
</file>